
<file path=[Content_Types].xml><?xml version="1.0" encoding="utf-8"?>
<Types xmlns="http://schemas.openxmlformats.org/package/2006/content-types">
  <Default Extension="avi" ContentType="video/x-msvideo"/>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516" r:id="rId2"/>
    <p:sldId id="557" r:id="rId3"/>
    <p:sldId id="565" r:id="rId4"/>
    <p:sldId id="569" r:id="rId5"/>
    <p:sldId id="596" r:id="rId6"/>
    <p:sldId id="571" r:id="rId7"/>
    <p:sldId id="599" r:id="rId8"/>
    <p:sldId id="572" r:id="rId9"/>
    <p:sldId id="598" r:id="rId10"/>
    <p:sldId id="602" r:id="rId11"/>
    <p:sldId id="597" r:id="rId12"/>
    <p:sldId id="603" r:id="rId13"/>
    <p:sldId id="595" r:id="rId14"/>
    <p:sldId id="604" r:id="rId15"/>
    <p:sldId id="600" r:id="rId16"/>
  </p:sldIdLst>
  <p:sldSz cx="12196763" cy="6858000"/>
  <p:notesSz cx="6858000" cy="9144000"/>
  <p:custDataLst>
    <p:tags r:id="rId18"/>
  </p:custDataLst>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6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宋 君燕" initials="宋" lastIdx="1" clrIdx="0">
    <p:extLst>
      <p:ext uri="{19B8F6BF-5375-455C-9EA6-DF929625EA0E}">
        <p15:presenceInfo xmlns:p15="http://schemas.microsoft.com/office/powerpoint/2012/main" userId="97abe7ac4c2afe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D01C63"/>
    <a:srgbClr val="0067AC"/>
    <a:srgbClr val="21A3D0"/>
    <a:srgbClr val="DDDDDD"/>
    <a:srgbClr val="A9BECB"/>
    <a:srgbClr val="F595DC"/>
    <a:srgbClr val="F16B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9" autoAdjust="0"/>
    <p:restoredTop sz="83349" autoAdjust="0"/>
  </p:normalViewPr>
  <p:slideViewPr>
    <p:cSldViewPr snapToObjects="1">
      <p:cViewPr varScale="1">
        <p:scale>
          <a:sx n="81" d="100"/>
          <a:sy n="81" d="100"/>
        </p:scale>
        <p:origin x="580" y="60"/>
      </p:cViewPr>
      <p:guideLst>
        <p:guide orient="horz" pos="2160"/>
        <p:guide pos="3865"/>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139" d="100"/>
        <a:sy n="139" d="100"/>
      </p:scale>
      <p:origin x="0" y="-121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fld id="{C3F9D874-47DF-4FFF-8AA4-1459B323E363}" type="datetimeFigureOut">
              <a:rPr lang="zh-CN" altLang="en-US"/>
              <a:t>2022/12/20</a:t>
            </a:fld>
            <a:endParaRPr lang="en-US"/>
          </a:p>
        </p:txBody>
      </p:sp>
      <p:sp>
        <p:nvSpPr>
          <p:cNvPr id="50180"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buFont typeface="Arial" panose="020B0604020202020204" pitchFamily="34" charset="0"/>
              <a:buNone/>
              <a:defRPr sz="1200" smtClean="0"/>
            </a:lvl1pPr>
          </a:lstStyle>
          <a:p>
            <a:pPr>
              <a:defRPr/>
            </a:pPr>
            <a:fld id="{06305C3B-23E3-4E33-9719-6F7D8B9E5D50}" type="slidenum">
              <a:rPr lang="zh-CN" altLang="en-US"/>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a:xfrm>
            <a:off x="381000" y="685800"/>
            <a:ext cx="6096000" cy="3429000"/>
          </a:xfrm>
        </p:spPr>
      </p:sp>
      <p:sp>
        <p:nvSpPr>
          <p:cNvPr id="51203" name="备注占位符 2"/>
          <p:cNvSpPr>
            <a:spLocks noGrp="1"/>
          </p:cNvSpPr>
          <p:nvPr>
            <p:ph type="body" idx="1"/>
          </p:nvPr>
        </p:nvSpPr>
        <p:spPr>
          <a:noFill/>
        </p:spPr>
        <p:txBody>
          <a:bodyPr/>
          <a:lstStyle/>
          <a:p>
            <a:endParaRPr lang="zh-CN" altLang="en-US" dirty="0">
              <a:ea typeface="宋体" panose="02010600030101010101" pitchFamily="2" charset="-122"/>
            </a:endParaRPr>
          </a:p>
        </p:txBody>
      </p:sp>
      <p:sp>
        <p:nvSpPr>
          <p:cNvPr id="51204"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4D78C5-4B86-452D-B96D-F1D4D3365D0C}" type="slidenum">
              <a:rPr lang="zh-CN" altLang="en-US">
                <a:latin typeface="Arial" panose="020B0604020202020204" pitchFamily="34" charset="0"/>
              </a:rPr>
              <a:t>1</a:t>
            </a:fld>
            <a:endParaRPr lang="en-US" altLang="zh-CN">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xfrm>
            <a:off x="381000" y="685800"/>
            <a:ext cx="6096000" cy="3429000"/>
          </a:xfrm>
        </p:spPr>
      </p:sp>
      <p:sp>
        <p:nvSpPr>
          <p:cNvPr id="69635" name="备注占位符 2"/>
          <p:cNvSpPr>
            <a:spLocks noGrp="1"/>
          </p:cNvSpPr>
          <p:nvPr>
            <p:ph type="body" idx="1"/>
          </p:nvPr>
        </p:nvSpPr>
        <p:spPr>
          <a:noFill/>
        </p:spPr>
        <p:txBody>
          <a:bodyPr/>
          <a:lstStyle/>
          <a:p>
            <a:endParaRPr lang="zh-CN" altLang="en-US" dirty="0">
              <a:ea typeface="宋体" panose="02010600030101010101" pitchFamily="2" charset="-122"/>
            </a:endParaRPr>
          </a:p>
        </p:txBody>
      </p:sp>
      <p:sp>
        <p:nvSpPr>
          <p:cNvPr id="69636"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821CCAF-382B-4169-AA02-35BDA41F3637}" type="slidenum">
              <a:rPr lang="zh-CN" altLang="en-US">
                <a:solidFill>
                  <a:srgbClr val="000000"/>
                </a:solidFill>
                <a:latin typeface="Arial" panose="020B0604020202020204" pitchFamily="34" charset="0"/>
              </a:rPr>
              <a:t>10</a:t>
            </a:fld>
            <a:endParaRPr lang="en-US" altLang="zh-CN">
              <a:solidFill>
                <a:srgbClr val="000000"/>
              </a:solidFill>
              <a:latin typeface="Arial" panose="020B0604020202020204" pitchFamily="34" charset="0"/>
            </a:endParaRPr>
          </a:p>
        </p:txBody>
      </p:sp>
    </p:spTree>
    <p:extLst>
      <p:ext uri="{BB962C8B-B14F-4D97-AF65-F5344CB8AC3E}">
        <p14:creationId xmlns:p14="http://schemas.microsoft.com/office/powerpoint/2010/main" val="501872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xfrm>
            <a:off x="381000" y="685800"/>
            <a:ext cx="6096000" cy="3429000"/>
          </a:xfrm>
        </p:spPr>
      </p:sp>
      <p:sp>
        <p:nvSpPr>
          <p:cNvPr id="60419" name="备注占位符 2"/>
          <p:cNvSpPr>
            <a:spLocks noGrp="1"/>
          </p:cNvSpPr>
          <p:nvPr>
            <p:ph type="body" idx="1"/>
          </p:nvPr>
        </p:nvSpPr>
        <p:spPr>
          <a:noFill/>
        </p:spPr>
        <p:txBody>
          <a:bodyPr/>
          <a:lstStyle/>
          <a:p>
            <a:endParaRPr lang="zh-CN" altLang="en-US" sz="1400" b="0" dirty="0">
              <a:ea typeface="宋体" panose="02010600030101010101" pitchFamily="2" charset="-122"/>
            </a:endParaRPr>
          </a:p>
        </p:txBody>
      </p:sp>
      <p:sp>
        <p:nvSpPr>
          <p:cNvPr id="60420"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469098E-4863-4263-977B-37D3CC2B5D7E}" type="slidenum">
              <a:rPr lang="zh-CN" altLang="en-US">
                <a:solidFill>
                  <a:srgbClr val="000000"/>
                </a:solidFill>
                <a:latin typeface="Arial" panose="020B0604020202020204" pitchFamily="34" charset="0"/>
              </a:rPr>
              <a:t>11</a:t>
            </a:fld>
            <a:endParaRPr lang="en-US" altLang="zh-CN">
              <a:solidFill>
                <a:srgbClr val="000000"/>
              </a:solidFill>
              <a:latin typeface="Arial" panose="020B0604020202020204" pitchFamily="34" charset="0"/>
            </a:endParaRPr>
          </a:p>
        </p:txBody>
      </p:sp>
    </p:spTree>
    <p:extLst>
      <p:ext uri="{BB962C8B-B14F-4D97-AF65-F5344CB8AC3E}">
        <p14:creationId xmlns:p14="http://schemas.microsoft.com/office/powerpoint/2010/main" val="103390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xfrm>
            <a:off x="381000" y="685800"/>
            <a:ext cx="6096000" cy="3429000"/>
          </a:xfrm>
        </p:spPr>
      </p:sp>
      <p:sp>
        <p:nvSpPr>
          <p:cNvPr id="60419" name="备注占位符 2"/>
          <p:cNvSpPr>
            <a:spLocks noGrp="1"/>
          </p:cNvSpPr>
          <p:nvPr>
            <p:ph type="body" idx="1"/>
          </p:nvPr>
        </p:nvSpPr>
        <p:spPr>
          <a:noFill/>
        </p:spPr>
        <p:txBody>
          <a:bodyPr/>
          <a:lstStyle/>
          <a:p>
            <a:endParaRPr lang="zh-CN" altLang="en-US" sz="1400" b="0" dirty="0">
              <a:ea typeface="宋体" panose="02010600030101010101" pitchFamily="2" charset="-122"/>
            </a:endParaRPr>
          </a:p>
        </p:txBody>
      </p:sp>
      <p:sp>
        <p:nvSpPr>
          <p:cNvPr id="60420"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469098E-4863-4263-977B-37D3CC2B5D7E}" type="slidenum">
              <a:rPr lang="zh-CN" altLang="en-US">
                <a:solidFill>
                  <a:srgbClr val="000000"/>
                </a:solidFill>
                <a:latin typeface="Arial" panose="020B0604020202020204" pitchFamily="34" charset="0"/>
              </a:rPr>
              <a:t>12</a:t>
            </a:fld>
            <a:endParaRPr lang="en-US" altLang="zh-CN">
              <a:solidFill>
                <a:srgbClr val="000000"/>
              </a:solidFill>
              <a:latin typeface="Arial" panose="020B0604020202020204" pitchFamily="34" charset="0"/>
            </a:endParaRPr>
          </a:p>
        </p:txBody>
      </p:sp>
    </p:spTree>
    <p:extLst>
      <p:ext uri="{BB962C8B-B14F-4D97-AF65-F5344CB8AC3E}">
        <p14:creationId xmlns:p14="http://schemas.microsoft.com/office/powerpoint/2010/main" val="168919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6305C3B-23E3-4E33-9719-6F7D8B9E5D50}" type="slidenum">
              <a:rPr lang="zh-CN" altLang="en-US" smtClean="0"/>
              <a:t>13</a:t>
            </a:fld>
            <a:endParaRPr lang="en-US" altLang="zh-CN"/>
          </a:p>
        </p:txBody>
      </p:sp>
    </p:spTree>
    <p:extLst>
      <p:ext uri="{BB962C8B-B14F-4D97-AF65-F5344CB8AC3E}">
        <p14:creationId xmlns:p14="http://schemas.microsoft.com/office/powerpoint/2010/main" val="3794429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a:xfrm>
            <a:off x="381000" y="685800"/>
            <a:ext cx="6096000" cy="3429000"/>
          </a:xfrm>
        </p:spPr>
      </p:sp>
      <p:sp>
        <p:nvSpPr>
          <p:cNvPr id="51203" name="备注占位符 2"/>
          <p:cNvSpPr>
            <a:spLocks noGrp="1"/>
          </p:cNvSpPr>
          <p:nvPr>
            <p:ph type="body" idx="1"/>
          </p:nvPr>
        </p:nvSpPr>
        <p:spPr>
          <a:noFill/>
        </p:spPr>
        <p:txBody>
          <a:bodyPr/>
          <a:lstStyle/>
          <a:p>
            <a:endParaRPr lang="zh-CN" altLang="en-US" dirty="0">
              <a:ea typeface="宋体" panose="02010600030101010101" pitchFamily="2" charset="-122"/>
            </a:endParaRPr>
          </a:p>
        </p:txBody>
      </p:sp>
      <p:sp>
        <p:nvSpPr>
          <p:cNvPr id="51204"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4D78C5-4B86-452D-B96D-F1D4D3365D0C}" type="slidenum">
              <a:rPr lang="zh-CN" altLang="en-US">
                <a:latin typeface="Arial" panose="020B0604020202020204" pitchFamily="34" charset="0"/>
              </a:rPr>
              <a:t>15</a:t>
            </a:fld>
            <a:endParaRPr lang="en-US" altLang="zh-CN">
              <a:latin typeface="Arial" panose="020B0604020202020204" pitchFamily="34" charset="0"/>
            </a:endParaRPr>
          </a:p>
        </p:txBody>
      </p:sp>
    </p:spTree>
    <p:extLst>
      <p:ext uri="{BB962C8B-B14F-4D97-AF65-F5344CB8AC3E}">
        <p14:creationId xmlns:p14="http://schemas.microsoft.com/office/powerpoint/2010/main" val="1651665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a:xfrm>
            <a:off x="381000" y="685800"/>
            <a:ext cx="6096000" cy="3429000"/>
          </a:xfrm>
        </p:spPr>
      </p:sp>
      <p:sp>
        <p:nvSpPr>
          <p:cNvPr id="59395" name="备注占位符 2"/>
          <p:cNvSpPr>
            <a:spLocks noGrp="1"/>
          </p:cNvSpPr>
          <p:nvPr>
            <p:ph type="body" idx="1"/>
          </p:nvPr>
        </p:nvSpPr>
        <p:spPr>
          <a:noFill/>
        </p:spPr>
        <p:txBody>
          <a:bodyPr/>
          <a:lstStyle/>
          <a:p>
            <a:endParaRPr lang="zh-CN" altLang="en-US" dirty="0">
              <a:ea typeface="宋体" panose="02010600030101010101" pitchFamily="2" charset="-122"/>
            </a:endParaRPr>
          </a:p>
        </p:txBody>
      </p:sp>
      <p:sp>
        <p:nvSpPr>
          <p:cNvPr id="59396"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A0D0A3B-87B0-4EBC-9CD6-4679FE85A8AC}" type="slidenum">
              <a:rPr lang="zh-CN" altLang="en-US">
                <a:solidFill>
                  <a:srgbClr val="000000"/>
                </a:solidFill>
                <a:latin typeface="Arial" panose="020B0604020202020204" pitchFamily="34" charset="0"/>
              </a:rPr>
              <a:t>2</a:t>
            </a:fld>
            <a:endParaRPr lang="en-US" altLang="zh-CN">
              <a:solidFill>
                <a:srgbClr val="000000"/>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xfrm>
            <a:off x="381000" y="685800"/>
            <a:ext cx="6096000" cy="3429000"/>
          </a:xfrm>
        </p:spPr>
      </p:sp>
      <p:sp>
        <p:nvSpPr>
          <p:cNvPr id="60419" name="备注占位符 2"/>
          <p:cNvSpPr>
            <a:spLocks noGrp="1"/>
          </p:cNvSpPr>
          <p:nvPr>
            <p:ph type="body" idx="1"/>
          </p:nvPr>
        </p:nvSpPr>
        <p:spPr>
          <a:noFill/>
        </p:spPr>
        <p:txBody>
          <a:bodyPr/>
          <a:lstStyle/>
          <a:p>
            <a:endParaRPr lang="zh-CN" altLang="zh-CN" sz="1200" kern="1200" dirty="0">
              <a:solidFill>
                <a:schemeClr val="tx1"/>
              </a:solidFill>
              <a:effectLst/>
              <a:latin typeface="Calibri" panose="020F0502020204030204" pitchFamily="34" charset="0"/>
              <a:ea typeface="宋体" panose="02010600030101010101" pitchFamily="2" charset="-122"/>
              <a:cs typeface="+mn-cs"/>
            </a:endParaRPr>
          </a:p>
        </p:txBody>
      </p:sp>
      <p:sp>
        <p:nvSpPr>
          <p:cNvPr id="60420"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469098E-4863-4263-977B-37D3CC2B5D7E}" type="slidenum">
              <a:rPr lang="zh-CN" altLang="en-US">
                <a:solidFill>
                  <a:srgbClr val="000000"/>
                </a:solidFill>
                <a:latin typeface="Arial" panose="020B0604020202020204" pitchFamily="34" charset="0"/>
              </a:rPr>
              <a:t>3</a:t>
            </a:fld>
            <a:endParaRPr lang="en-US" altLang="zh-CN">
              <a:solidFill>
                <a:srgbClr val="000000"/>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a:xfrm>
            <a:off x="381000" y="685800"/>
            <a:ext cx="6096000" cy="3429000"/>
          </a:xfrm>
        </p:spPr>
      </p:sp>
      <p:sp>
        <p:nvSpPr>
          <p:cNvPr id="65539" name="备注占位符 2"/>
          <p:cNvSpPr>
            <a:spLocks noGrp="1"/>
          </p:cNvSpPr>
          <p:nvPr>
            <p:ph type="body" idx="1"/>
          </p:nvPr>
        </p:nvSpPr>
        <p:spPr>
          <a:noFill/>
        </p:spPr>
        <p:txBody>
          <a:bodyPr/>
          <a:lstStyle/>
          <a:p>
            <a:endParaRPr lang="zh-CN" altLang="en-US" dirty="0">
              <a:ea typeface="宋体" panose="02010600030101010101" pitchFamily="2" charset="-122"/>
            </a:endParaRPr>
          </a:p>
        </p:txBody>
      </p:sp>
      <p:sp>
        <p:nvSpPr>
          <p:cNvPr id="65540"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6F904CB-52CD-4C92-8512-3AB14D3805A8}" type="slidenum">
              <a:rPr lang="zh-CN" altLang="en-US">
                <a:solidFill>
                  <a:srgbClr val="000000"/>
                </a:solidFill>
                <a:latin typeface="Arial" panose="020B0604020202020204" pitchFamily="34" charset="0"/>
              </a:rPr>
              <a:t>4</a:t>
            </a:fld>
            <a:endParaRPr lang="en-US" altLang="zh-CN">
              <a:solidFill>
                <a:srgbClr val="000000"/>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xfrm>
            <a:off x="381000" y="685800"/>
            <a:ext cx="6096000" cy="3429000"/>
          </a:xfrm>
        </p:spPr>
      </p:sp>
      <p:sp>
        <p:nvSpPr>
          <p:cNvPr id="60419" name="备注占位符 2"/>
          <p:cNvSpPr>
            <a:spLocks noGrp="1"/>
          </p:cNvSpPr>
          <p:nvPr>
            <p:ph type="body" idx="1"/>
          </p:nvPr>
        </p:nvSpPr>
        <p:spPr>
          <a:noFill/>
        </p:spPr>
        <p:txBody>
          <a:bodyPr/>
          <a:lstStyle/>
          <a:p>
            <a:endParaRPr lang="zh-CN" altLang="en-US" dirty="0">
              <a:ea typeface="宋体" panose="02010600030101010101" pitchFamily="2" charset="-122"/>
            </a:endParaRPr>
          </a:p>
        </p:txBody>
      </p:sp>
      <p:sp>
        <p:nvSpPr>
          <p:cNvPr id="60420"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469098E-4863-4263-977B-37D3CC2B5D7E}" type="slidenum">
              <a:rPr lang="zh-CN" altLang="en-US">
                <a:solidFill>
                  <a:srgbClr val="000000"/>
                </a:solidFill>
                <a:latin typeface="Arial" panose="020B0604020202020204" pitchFamily="34" charset="0"/>
              </a:rPr>
              <a:t>5</a:t>
            </a:fld>
            <a:endParaRPr lang="en-US" altLang="zh-CN">
              <a:solidFill>
                <a:srgbClr val="000000"/>
              </a:solidFill>
              <a:latin typeface="Arial" panose="020B0604020202020204" pitchFamily="34" charset="0"/>
            </a:endParaRPr>
          </a:p>
        </p:txBody>
      </p:sp>
    </p:spTree>
    <p:extLst>
      <p:ext uri="{BB962C8B-B14F-4D97-AF65-F5344CB8AC3E}">
        <p14:creationId xmlns:p14="http://schemas.microsoft.com/office/powerpoint/2010/main" val="2304679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a:xfrm>
            <a:off x="381000" y="685800"/>
            <a:ext cx="6096000" cy="3429000"/>
          </a:xfrm>
        </p:spPr>
      </p:sp>
      <p:sp>
        <p:nvSpPr>
          <p:cNvPr id="66563" name="备注占位符 2"/>
          <p:cNvSpPr>
            <a:spLocks noGrp="1"/>
          </p:cNvSpPr>
          <p:nvPr>
            <p:ph type="body" idx="1"/>
          </p:nvPr>
        </p:nvSpPr>
        <p:spPr>
          <a:noFill/>
        </p:spPr>
        <p:txBody>
          <a:bodyPr/>
          <a:lstStyle/>
          <a:p>
            <a:endParaRPr lang="zh-CN" altLang="en-US" dirty="0">
              <a:ea typeface="宋体" panose="02010600030101010101" pitchFamily="2" charset="-122"/>
            </a:endParaRPr>
          </a:p>
        </p:txBody>
      </p:sp>
      <p:sp>
        <p:nvSpPr>
          <p:cNvPr id="66564"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8C39D07B-08AC-41FE-A504-4DE8A6DFDE9C}" type="slidenum">
              <a:rPr lang="zh-CN" altLang="en-US">
                <a:solidFill>
                  <a:srgbClr val="000000"/>
                </a:solidFill>
                <a:latin typeface="Arial" panose="020B0604020202020204" pitchFamily="34" charset="0"/>
              </a:rPr>
              <a:t>6</a:t>
            </a:fld>
            <a:endParaRPr lang="en-US" altLang="zh-CN">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xfrm>
            <a:off x="381000" y="685800"/>
            <a:ext cx="6096000" cy="3429000"/>
          </a:xfrm>
        </p:spPr>
      </p:sp>
      <p:sp>
        <p:nvSpPr>
          <p:cNvPr id="60419" name="备注占位符 2"/>
          <p:cNvSpPr>
            <a:spLocks noGrp="1"/>
          </p:cNvSpPr>
          <p:nvPr>
            <p:ph type="body" idx="1"/>
          </p:nvPr>
        </p:nvSpPr>
        <p:spPr>
          <a:noFill/>
        </p:spPr>
        <p:txBody>
          <a:bodyPr/>
          <a:lstStyle/>
          <a:p>
            <a:endParaRPr lang="zh-CN" altLang="en-US" sz="1400" b="0" dirty="0">
              <a:ea typeface="宋体" panose="02010600030101010101" pitchFamily="2" charset="-122"/>
            </a:endParaRPr>
          </a:p>
        </p:txBody>
      </p:sp>
      <p:sp>
        <p:nvSpPr>
          <p:cNvPr id="60420"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469098E-4863-4263-977B-37D3CC2B5D7E}" type="slidenum">
              <a:rPr lang="zh-CN" altLang="en-US">
                <a:solidFill>
                  <a:srgbClr val="000000"/>
                </a:solidFill>
                <a:latin typeface="Arial" panose="020B0604020202020204" pitchFamily="34" charset="0"/>
              </a:rPr>
              <a:t>7</a:t>
            </a:fld>
            <a:endParaRPr lang="en-US" altLang="zh-CN">
              <a:solidFill>
                <a:srgbClr val="000000"/>
              </a:solidFill>
              <a:latin typeface="Arial" panose="020B0604020202020204" pitchFamily="34" charset="0"/>
            </a:endParaRPr>
          </a:p>
        </p:txBody>
      </p:sp>
    </p:spTree>
    <p:extLst>
      <p:ext uri="{BB962C8B-B14F-4D97-AF65-F5344CB8AC3E}">
        <p14:creationId xmlns:p14="http://schemas.microsoft.com/office/powerpoint/2010/main" val="398147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xfrm>
            <a:off x="381000" y="685800"/>
            <a:ext cx="6096000" cy="3429000"/>
          </a:xfrm>
        </p:spPr>
      </p:sp>
      <p:sp>
        <p:nvSpPr>
          <p:cNvPr id="67587" name="备注占位符 2"/>
          <p:cNvSpPr>
            <a:spLocks noGrp="1"/>
          </p:cNvSpPr>
          <p:nvPr>
            <p:ph type="body" idx="1"/>
          </p:nvPr>
        </p:nvSpPr>
        <p:spPr>
          <a:noFill/>
        </p:spPr>
        <p:txBody>
          <a:bodyPr/>
          <a:lstStyle/>
          <a:p>
            <a:endParaRPr lang="zh-CN" altLang="en-US" dirty="0">
              <a:ea typeface="宋体" panose="02010600030101010101" pitchFamily="2" charset="-122"/>
            </a:endParaRPr>
          </a:p>
        </p:txBody>
      </p:sp>
      <p:sp>
        <p:nvSpPr>
          <p:cNvPr id="67588"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D4648-E80C-429F-9AC7-3FCBA67AD854}" type="slidenum">
              <a:rPr lang="zh-CN" altLang="en-US">
                <a:solidFill>
                  <a:srgbClr val="000000"/>
                </a:solidFill>
                <a:latin typeface="Arial" panose="020B0604020202020204" pitchFamily="34" charset="0"/>
              </a:rPr>
              <a:t>8</a:t>
            </a:fld>
            <a:endParaRPr lang="en-US" altLang="zh-CN">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xfrm>
            <a:off x="381000" y="685800"/>
            <a:ext cx="6096000" cy="3429000"/>
          </a:xfrm>
        </p:spPr>
      </p:sp>
      <p:sp>
        <p:nvSpPr>
          <p:cNvPr id="60419" name="备注占位符 2"/>
          <p:cNvSpPr>
            <a:spLocks noGrp="1"/>
          </p:cNvSpPr>
          <p:nvPr>
            <p:ph type="body" idx="1"/>
          </p:nvPr>
        </p:nvSpPr>
        <p:spPr>
          <a:noFill/>
        </p:spPr>
        <p:txBody>
          <a:bodyPr/>
          <a:lstStyle/>
          <a:p>
            <a:endParaRPr lang="zh-CN" altLang="en-US" dirty="0">
              <a:ea typeface="宋体" panose="02010600030101010101" pitchFamily="2" charset="-122"/>
            </a:endParaRPr>
          </a:p>
        </p:txBody>
      </p:sp>
      <p:sp>
        <p:nvSpPr>
          <p:cNvPr id="60420" name="灯片编号占位符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469098E-4863-4263-977B-37D3CC2B5D7E}" type="slidenum">
              <a:rPr lang="zh-CN" altLang="en-US">
                <a:solidFill>
                  <a:srgbClr val="000000"/>
                </a:solidFill>
                <a:latin typeface="Arial" panose="020B0604020202020204" pitchFamily="34" charset="0"/>
              </a:rPr>
              <a:t>9</a:t>
            </a:fld>
            <a:endParaRPr lang="en-US" altLang="zh-CN">
              <a:solidFill>
                <a:srgbClr val="000000"/>
              </a:solidFill>
              <a:latin typeface="Arial" panose="020B0604020202020204" pitchFamily="34" charset="0"/>
            </a:endParaRPr>
          </a:p>
        </p:txBody>
      </p:sp>
    </p:spTree>
    <p:extLst>
      <p:ext uri="{BB962C8B-B14F-4D97-AF65-F5344CB8AC3E}">
        <p14:creationId xmlns:p14="http://schemas.microsoft.com/office/powerpoint/2010/main" val="2282129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946650" y="2565400"/>
            <a:ext cx="6334125" cy="863600"/>
          </a:xfrm>
        </p:spPr>
        <p:txBody>
          <a:bodyPr/>
          <a:lstStyle>
            <a:lvl1pPr>
              <a:defRPr sz="3600">
                <a:solidFill>
                  <a:schemeClr val="accent1"/>
                </a:solidFill>
              </a:defRPr>
            </a:lvl1pPr>
          </a:lstStyle>
          <a:p>
            <a:pPr lvl="0"/>
            <a:r>
              <a:rPr lang="zh-CN" noProof="0"/>
              <a:t>单击此处编辑母版标题样式</a:t>
            </a:r>
          </a:p>
        </p:txBody>
      </p:sp>
      <p:sp>
        <p:nvSpPr>
          <p:cNvPr id="2051" name="Rectangle 3"/>
          <p:cNvSpPr>
            <a:spLocks noGrp="1" noChangeArrowheads="1"/>
          </p:cNvSpPr>
          <p:nvPr>
            <p:ph type="subTitle" idx="1"/>
          </p:nvPr>
        </p:nvSpPr>
        <p:spPr>
          <a:xfrm>
            <a:off x="4948238" y="3644900"/>
            <a:ext cx="6335712" cy="647700"/>
          </a:xfrm>
        </p:spPr>
        <p:txBody>
          <a:bodyPr/>
          <a:lstStyle>
            <a:lvl1pPr marL="0" indent="0">
              <a:buFontTx/>
              <a:buNone/>
              <a:defRPr sz="2400">
                <a:solidFill>
                  <a:schemeClr val="accent1"/>
                </a:solidFill>
              </a:defRPr>
            </a:lvl1pPr>
          </a:lstStyle>
          <a:p>
            <a:pPr lvl="0"/>
            <a:r>
              <a:rPr lang="zh-CN" noProof="0"/>
              <a:t>单击此处编辑母版副标题样式</a:t>
            </a:r>
          </a:p>
        </p:txBody>
      </p:sp>
    </p:spTree>
  </p:cSld>
  <p:clrMapOvr>
    <a:masterClrMapping/>
  </p:clrMapOvr>
  <p:transition spd="slow">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slow">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slow">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矩形 3"/>
          <p:cNvSpPr>
            <a:spLocks noChangeArrowheads="1"/>
          </p:cNvSpPr>
          <p:nvPr userDrawn="1"/>
        </p:nvSpPr>
        <p:spPr bwMode="auto">
          <a:xfrm>
            <a:off x="0" y="6704013"/>
            <a:ext cx="12196763" cy="153987"/>
          </a:xfrm>
          <a:prstGeom prst="rect">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a:p>
        </p:txBody>
      </p:sp>
      <p:sp>
        <p:nvSpPr>
          <p:cNvPr id="5" name="矩形 4"/>
          <p:cNvSpPr>
            <a:spLocks noChangeArrowheads="1"/>
          </p:cNvSpPr>
          <p:nvPr userDrawn="1"/>
        </p:nvSpPr>
        <p:spPr bwMode="auto">
          <a:xfrm>
            <a:off x="11710988" y="6505575"/>
            <a:ext cx="436562" cy="279400"/>
          </a:xfrm>
          <a:prstGeom prst="rect">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a:p>
        </p:txBody>
      </p:sp>
      <p:sp>
        <p:nvSpPr>
          <p:cNvPr id="6" name="TextBox 5"/>
          <p:cNvSpPr txBox="1">
            <a:spLocks noChangeArrowheads="1"/>
          </p:cNvSpPr>
          <p:nvPr userDrawn="1"/>
        </p:nvSpPr>
        <p:spPr bwMode="auto">
          <a:xfrm>
            <a:off x="11731625" y="6505575"/>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fld id="{880A3B7D-6FE2-4944-BB06-2A6F11648B96}" type="slidenum">
              <a:rPr lang="zh-CN" altLang="en-US" sz="1400" smtClean="0">
                <a:solidFill>
                  <a:srgbClr val="F8F8F8"/>
                </a:solidFill>
              </a:rPr>
              <a:t>‹#›</a:t>
            </a:fld>
            <a:endParaRPr lang="zh-CN" altLang="en-US" sz="1400">
              <a:solidFill>
                <a:srgbClr val="F8F8F8"/>
              </a:solidFill>
            </a:endParaRPr>
          </a:p>
        </p:txBody>
      </p:sp>
      <p:sp>
        <p:nvSpPr>
          <p:cNvPr id="2" name="标题 1"/>
          <p:cNvSpPr>
            <a:spLocks noGrp="1"/>
          </p:cNvSpPr>
          <p:nvPr>
            <p:ph type="title"/>
          </p:nvPr>
        </p:nvSpPr>
        <p:spPr/>
        <p:txBody>
          <a:bodyPr/>
          <a:lstStyle>
            <a:lvl1pPr>
              <a:defRPr>
                <a:solidFill>
                  <a:schemeClr val="accent1"/>
                </a:solidFill>
              </a:defRPr>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transition spd="slow">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矩形 7"/>
          <p:cNvSpPr/>
          <p:nvPr userDrawn="1"/>
        </p:nvSpPr>
        <p:spPr>
          <a:xfrm>
            <a:off x="8325228" y="6545425"/>
            <a:ext cx="775136" cy="246221"/>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transition spd="slow">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spd="slow">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spd="slow">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cstate="email"/>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p>
        </p:txBody>
      </p:sp>
      <p:sp>
        <p:nvSpPr>
          <p:cNvPr id="1027" name="Rectangle 3"/>
          <p:cNvSpPr>
            <a:spLocks noGrp="1" noChangeArrowheads="1"/>
          </p:cNvSpPr>
          <p:nvPr>
            <p:ph type="body" idx="1"/>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单击此处编辑母版文本样式</a:t>
            </a:r>
          </a:p>
          <a:p>
            <a:pPr lvl="1"/>
            <a:r>
              <a:rPr lang="zh-CN" altLang="zh-CN"/>
              <a:t>第二级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blinds dir="vert"/>
  </p:transition>
  <p:txStyles>
    <p:titleStyle>
      <a:lvl1pPr algn="l" rtl="0" eaLnBrk="0" fontAlgn="base" hangingPunct="0">
        <a:spcBef>
          <a:spcPct val="0"/>
        </a:spcBef>
        <a:spcAft>
          <a:spcPct val="0"/>
        </a:spcAft>
        <a:defRPr sz="2400">
          <a:solidFill>
            <a:schemeClr val="accent1"/>
          </a:solidFill>
          <a:latin typeface="+mj-lt"/>
          <a:ea typeface="+mj-ea"/>
          <a:cs typeface="+mj-cs"/>
        </a:defRPr>
      </a:lvl1pPr>
      <a:lvl2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7.jfi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jfif"/><Relationship Id="rId4" Type="http://schemas.openxmlformats.org/officeDocument/2006/relationships/image" Target="../media/image8.jf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0.jfif"/></Relationships>
</file>

<file path=ppt/slides/_rels/slide6.xml.rels><?xml version="1.0" encoding="UTF-8" standalone="yes"?>
<Relationships xmlns="http://schemas.openxmlformats.org/package/2006/relationships"><Relationship Id="rId3" Type="http://schemas.openxmlformats.org/officeDocument/2006/relationships/image" Target="../media/image11.jfif"/><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0" y="0"/>
            <a:ext cx="12196763" cy="4521842"/>
          </a:xfrm>
          <a:prstGeom prst="rect">
            <a:avLst/>
          </a:prstGeom>
          <a:blipFill dpi="0" rotWithShape="1">
            <a:blip r:embed="rId3" cstate="email"/>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2" name="Freeform 6"/>
          <p:cNvSpPr/>
          <p:nvPr/>
        </p:nvSpPr>
        <p:spPr bwMode="auto">
          <a:xfrm>
            <a:off x="4367213" y="4463653"/>
            <a:ext cx="7829550" cy="117475"/>
          </a:xfrm>
          <a:custGeom>
            <a:avLst/>
            <a:gdLst>
              <a:gd name="T0" fmla="*/ 2147483647 w 10272"/>
              <a:gd name="T1" fmla="*/ 2147483647 h 154"/>
              <a:gd name="T2" fmla="*/ 0 w 10272"/>
              <a:gd name="T3" fmla="*/ 0 h 154"/>
              <a:gd name="T4" fmla="*/ 2147483647 w 10272"/>
              <a:gd name="T5" fmla="*/ 0 h 154"/>
              <a:gd name="T6" fmla="*/ 2147483647 w 10272"/>
              <a:gd name="T7" fmla="*/ 2147483647 h 154"/>
              <a:gd name="T8" fmla="*/ 2147483647 w 10272"/>
              <a:gd name="T9" fmla="*/ 2147483647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72" h="154">
                <a:moveTo>
                  <a:pt x="98" y="154"/>
                </a:moveTo>
                <a:lnTo>
                  <a:pt x="0" y="0"/>
                </a:lnTo>
                <a:lnTo>
                  <a:pt x="10272" y="0"/>
                </a:lnTo>
                <a:lnTo>
                  <a:pt x="10272" y="154"/>
                </a:lnTo>
                <a:lnTo>
                  <a:pt x="98" y="154"/>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Freeform 7"/>
          <p:cNvSpPr/>
          <p:nvPr/>
        </p:nvSpPr>
        <p:spPr bwMode="auto">
          <a:xfrm>
            <a:off x="0" y="4335065"/>
            <a:ext cx="4364038" cy="246063"/>
          </a:xfrm>
          <a:custGeom>
            <a:avLst/>
            <a:gdLst>
              <a:gd name="T0" fmla="*/ 2147483647 w 5725"/>
              <a:gd name="T1" fmla="*/ 0 h 322"/>
              <a:gd name="T2" fmla="*/ 2147483647 w 5725"/>
              <a:gd name="T3" fmla="*/ 2147483647 h 322"/>
              <a:gd name="T4" fmla="*/ 0 w 5725"/>
              <a:gd name="T5" fmla="*/ 2147483647 h 322"/>
              <a:gd name="T6" fmla="*/ 0 w 5725"/>
              <a:gd name="T7" fmla="*/ 0 h 322"/>
              <a:gd name="T8" fmla="*/ 2147483647 w 5725"/>
              <a:gd name="T9" fmla="*/ 0 h 3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25" h="322">
                <a:moveTo>
                  <a:pt x="5515" y="0"/>
                </a:moveTo>
                <a:lnTo>
                  <a:pt x="5725" y="322"/>
                </a:lnTo>
                <a:lnTo>
                  <a:pt x="0" y="322"/>
                </a:lnTo>
                <a:lnTo>
                  <a:pt x="0" y="0"/>
                </a:lnTo>
                <a:lnTo>
                  <a:pt x="5515"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Rectangle 3"/>
          <p:cNvSpPr txBox="1">
            <a:spLocks noChangeArrowheads="1"/>
          </p:cNvSpPr>
          <p:nvPr/>
        </p:nvSpPr>
        <p:spPr bwMode="auto">
          <a:xfrm>
            <a:off x="-670371" y="1484784"/>
            <a:ext cx="11449272" cy="3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7200" b="1" dirty="0">
                <a:solidFill>
                  <a:srgbClr val="F8F8F8"/>
                </a:solidFill>
                <a:latin typeface="华文楷体" panose="02010600040101010101" pitchFamily="2" charset="-122"/>
                <a:ea typeface="华文楷体" panose="02010600040101010101" pitchFamily="2" charset="-122"/>
              </a:rPr>
              <a:t>大学生安全教育</a:t>
            </a:r>
            <a:endParaRPr lang="en-US" altLang="zh-CN" sz="7200" b="1" dirty="0">
              <a:solidFill>
                <a:srgbClr val="F8F8F8"/>
              </a:solidFill>
              <a:latin typeface="华文楷体" panose="02010600040101010101" pitchFamily="2" charset="-122"/>
              <a:ea typeface="华文楷体" panose="02010600040101010101" pitchFamily="2" charset="-122"/>
            </a:endParaRPr>
          </a:p>
          <a:p>
            <a:pPr algn="r" eaLnBrk="1" hangingPunct="1">
              <a:spcBef>
                <a:spcPct val="0"/>
              </a:spcBef>
              <a:buFontTx/>
              <a:buNone/>
            </a:pPr>
            <a:r>
              <a:rPr lang="zh-CN" altLang="en-US" sz="6000" b="1" dirty="0">
                <a:solidFill>
                  <a:srgbClr val="F8F8F8"/>
                </a:solidFill>
                <a:latin typeface="华文楷体" panose="02010600040101010101" pitchFamily="2" charset="-122"/>
                <a:ea typeface="华文楷体" panose="02010600040101010101" pitchFamily="2" charset="-122"/>
              </a:rPr>
              <a:t>谨防电信诈骗</a:t>
            </a:r>
            <a:endParaRPr lang="en-US" altLang="zh-CN" sz="6000" b="1" dirty="0">
              <a:solidFill>
                <a:srgbClr val="F8F8F8"/>
              </a:solidFill>
              <a:latin typeface="华文楷体" panose="02010600040101010101" pitchFamily="2" charset="-122"/>
              <a:ea typeface="华文楷体" panose="02010600040101010101" pitchFamily="2" charset="-122"/>
            </a:endParaRPr>
          </a:p>
        </p:txBody>
      </p:sp>
      <p:sp>
        <p:nvSpPr>
          <p:cNvPr id="17" name="TextBox 16"/>
          <p:cNvSpPr txBox="1"/>
          <p:nvPr/>
        </p:nvSpPr>
        <p:spPr>
          <a:xfrm>
            <a:off x="4442197" y="5119152"/>
            <a:ext cx="7896225" cy="1138773"/>
          </a:xfrm>
          <a:prstGeom prst="rect">
            <a:avLst/>
          </a:prstGeom>
          <a:noFill/>
        </p:spPr>
        <p:txBody>
          <a:bodyPr wrap="square">
            <a:spAutoFit/>
          </a:bodyPr>
          <a:lstStyle/>
          <a:p>
            <a:pPr algn="ctr" eaLnBrk="1" hangingPunct="1">
              <a:buFont typeface="Arial" panose="020B0604020202020204" pitchFamily="34" charset="0"/>
              <a:buNone/>
              <a:defRPr/>
            </a:pPr>
            <a:r>
              <a:rPr lang="zh-CN" altLang="en-US" sz="4400" dirty="0">
                <a:solidFill>
                  <a:schemeClr val="accent1"/>
                </a:solidFill>
                <a:latin typeface="+mj-ea"/>
                <a:ea typeface="+mj-ea"/>
              </a:rPr>
              <a:t>主讲人：耿锐</a:t>
            </a:r>
            <a:r>
              <a:rPr lang="en-US" altLang="zh-CN" sz="2400" dirty="0">
                <a:solidFill>
                  <a:schemeClr val="accent1"/>
                </a:solidFill>
                <a:latin typeface="+mj-ea"/>
                <a:ea typeface="+mj-ea"/>
              </a:rPr>
              <a:t> </a:t>
            </a:r>
          </a:p>
          <a:p>
            <a:pPr eaLnBrk="1" hangingPunct="1">
              <a:buFont typeface="Arial" panose="020B0604020202020204" pitchFamily="34" charset="0"/>
              <a:buNone/>
              <a:defRPr/>
            </a:pPr>
            <a:endParaRPr lang="en-US" altLang="zh-CN" sz="2400" dirty="0">
              <a:solidFill>
                <a:schemeClr val="accent1"/>
              </a:solidFill>
              <a:latin typeface="+mj-ea"/>
              <a:ea typeface="+mj-ea"/>
            </a:endParaRPr>
          </a:p>
        </p:txBody>
      </p:sp>
      <p:sp>
        <p:nvSpPr>
          <p:cNvPr id="20" name="Freeform 15"/>
          <p:cNvSpPr/>
          <p:nvPr/>
        </p:nvSpPr>
        <p:spPr bwMode="auto">
          <a:xfrm>
            <a:off x="11811000" y="6527800"/>
            <a:ext cx="260350" cy="261938"/>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3"/>
                </a:cubicBezTo>
                <a:lnTo>
                  <a:pt x="341" y="319"/>
                </a:lnTo>
                <a:cubicBezTo>
                  <a:pt x="341" y="332"/>
                  <a:pt x="331" y="342"/>
                  <a:pt x="319" y="342"/>
                </a:cubicBezTo>
                <a:lnTo>
                  <a:pt x="22" y="342"/>
                </a:lnTo>
                <a:cubicBezTo>
                  <a:pt x="10" y="342"/>
                  <a:pt x="0" y="332"/>
                  <a:pt x="0" y="319"/>
                </a:cubicBezTo>
                <a:lnTo>
                  <a:pt x="0" y="23"/>
                </a:lnTo>
                <a:cubicBezTo>
                  <a:pt x="0" y="10"/>
                  <a:pt x="10" y="0"/>
                  <a:pt x="22"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16"/>
          <p:cNvSpPr/>
          <p:nvPr/>
        </p:nvSpPr>
        <p:spPr bwMode="auto">
          <a:xfrm>
            <a:off x="11544300" y="6257925"/>
            <a:ext cx="258763" cy="260350"/>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2"/>
                </a:cubicBezTo>
                <a:lnTo>
                  <a:pt x="341" y="319"/>
                </a:lnTo>
                <a:cubicBezTo>
                  <a:pt x="341" y="331"/>
                  <a:pt x="331" y="342"/>
                  <a:pt x="319" y="342"/>
                </a:cubicBezTo>
                <a:lnTo>
                  <a:pt x="22" y="342"/>
                </a:lnTo>
                <a:cubicBezTo>
                  <a:pt x="10" y="342"/>
                  <a:pt x="0" y="331"/>
                  <a:pt x="0" y="319"/>
                </a:cubicBezTo>
                <a:lnTo>
                  <a:pt x="0" y="22"/>
                </a:lnTo>
                <a:cubicBezTo>
                  <a:pt x="0" y="10"/>
                  <a:pt x="10" y="0"/>
                  <a:pt x="22"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17"/>
          <p:cNvSpPr/>
          <p:nvPr/>
        </p:nvSpPr>
        <p:spPr bwMode="auto">
          <a:xfrm>
            <a:off x="11812588" y="5995988"/>
            <a:ext cx="261937" cy="261937"/>
          </a:xfrm>
          <a:custGeom>
            <a:avLst/>
            <a:gdLst>
              <a:gd name="T0" fmla="*/ 2147483647 w 342"/>
              <a:gd name="T1" fmla="*/ 0 h 341"/>
              <a:gd name="T2" fmla="*/ 2147483647 w 342"/>
              <a:gd name="T3" fmla="*/ 0 h 341"/>
              <a:gd name="T4" fmla="*/ 2147483647 w 342"/>
              <a:gd name="T5" fmla="*/ 2147483647 h 341"/>
              <a:gd name="T6" fmla="*/ 2147483647 w 342"/>
              <a:gd name="T7" fmla="*/ 2147483647 h 341"/>
              <a:gd name="T8" fmla="*/ 2147483647 w 342"/>
              <a:gd name="T9" fmla="*/ 2147483647 h 341"/>
              <a:gd name="T10" fmla="*/ 2147483647 w 342"/>
              <a:gd name="T11" fmla="*/ 2147483647 h 341"/>
              <a:gd name="T12" fmla="*/ 0 w 342"/>
              <a:gd name="T13" fmla="*/ 2147483647 h 341"/>
              <a:gd name="T14" fmla="*/ 0 w 342"/>
              <a:gd name="T15" fmla="*/ 2147483647 h 341"/>
              <a:gd name="T16" fmla="*/ 2147483647 w 342"/>
              <a:gd name="T17" fmla="*/ 0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2" h="341">
                <a:moveTo>
                  <a:pt x="23" y="0"/>
                </a:moveTo>
                <a:lnTo>
                  <a:pt x="319" y="0"/>
                </a:lnTo>
                <a:cubicBezTo>
                  <a:pt x="332" y="0"/>
                  <a:pt x="342" y="10"/>
                  <a:pt x="342" y="22"/>
                </a:cubicBezTo>
                <a:lnTo>
                  <a:pt x="342" y="319"/>
                </a:lnTo>
                <a:cubicBezTo>
                  <a:pt x="342" y="331"/>
                  <a:pt x="332" y="341"/>
                  <a:pt x="319" y="341"/>
                </a:cubicBezTo>
                <a:lnTo>
                  <a:pt x="23" y="341"/>
                </a:lnTo>
                <a:cubicBezTo>
                  <a:pt x="10" y="341"/>
                  <a:pt x="0" y="331"/>
                  <a:pt x="0" y="319"/>
                </a:cubicBezTo>
                <a:lnTo>
                  <a:pt x="0" y="22"/>
                </a:lnTo>
                <a:cubicBezTo>
                  <a:pt x="0" y="10"/>
                  <a:pt x="10" y="0"/>
                  <a:pt x="2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18"/>
          <p:cNvSpPr/>
          <p:nvPr/>
        </p:nvSpPr>
        <p:spPr bwMode="auto">
          <a:xfrm>
            <a:off x="11274425" y="6527800"/>
            <a:ext cx="258763" cy="261938"/>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3"/>
                </a:cubicBezTo>
                <a:lnTo>
                  <a:pt x="341" y="319"/>
                </a:lnTo>
                <a:cubicBezTo>
                  <a:pt x="341" y="332"/>
                  <a:pt x="331" y="342"/>
                  <a:pt x="319" y="342"/>
                </a:cubicBezTo>
                <a:lnTo>
                  <a:pt x="22" y="342"/>
                </a:lnTo>
                <a:cubicBezTo>
                  <a:pt x="10" y="342"/>
                  <a:pt x="0" y="332"/>
                  <a:pt x="0" y="319"/>
                </a:cubicBezTo>
                <a:lnTo>
                  <a:pt x="0" y="23"/>
                </a:lnTo>
                <a:cubicBezTo>
                  <a:pt x="0" y="10"/>
                  <a:pt x="10" y="0"/>
                  <a:pt x="22"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16" name="图片 15">
            <a:extLst>
              <a:ext uri="{FF2B5EF4-FFF2-40B4-BE49-F238E27FC236}">
                <a16:creationId xmlns:a16="http://schemas.microsoft.com/office/drawing/2014/main" id="{E632D06A-929D-0295-8232-16185B872FAA}"/>
              </a:ext>
            </a:extLst>
          </p:cNvPr>
          <p:cNvPicPr>
            <a:picLocks noChangeAspect="1"/>
          </p:cNvPicPr>
          <p:nvPr/>
        </p:nvPicPr>
        <p:blipFill>
          <a:blip r:embed="rId4"/>
          <a:stretch>
            <a:fillRect/>
          </a:stretch>
        </p:blipFill>
        <p:spPr>
          <a:xfrm>
            <a:off x="327978" y="361359"/>
            <a:ext cx="1381868" cy="1381868"/>
          </a:xfrm>
          <a:prstGeom prst="rect">
            <a:avLst/>
          </a:prstGeom>
        </p:spPr>
      </p:pic>
      <p:pic>
        <p:nvPicPr>
          <p:cNvPr id="19" name="图片 18" descr="logo3">
            <a:extLst>
              <a:ext uri="{FF2B5EF4-FFF2-40B4-BE49-F238E27FC236}">
                <a16:creationId xmlns:a16="http://schemas.microsoft.com/office/drawing/2014/main" id="{69D7101C-108A-5FCA-DABA-1D5780E2B9E4}"/>
              </a:ext>
            </a:extLst>
          </p:cNvPr>
          <p:cNvPicPr>
            <a:picLocks noChangeAspect="1"/>
          </p:cNvPicPr>
          <p:nvPr/>
        </p:nvPicPr>
        <p:blipFill>
          <a:blip r:embed="rId5"/>
          <a:stretch>
            <a:fillRect/>
          </a:stretch>
        </p:blipFill>
        <p:spPr>
          <a:xfrm>
            <a:off x="1849909" y="661450"/>
            <a:ext cx="4310388" cy="740638"/>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1000"/>
                                        <p:tgtEl>
                                          <p:spTgt spid="11"/>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2" presetClass="entr" presetSubtype="9"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stCondLst>
                                    <p:cond delay="1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2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stCondLst>
                                    <p:cond delay="30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0-#ppt_w/2"/>
                                          </p:val>
                                        </p:tav>
                                        <p:tav tm="100000">
                                          <p:val>
                                            <p:strVal val="#ppt_x"/>
                                          </p:val>
                                        </p:tav>
                                      </p:tavLst>
                                    </p:anim>
                                    <p:anim calcmode="lin" valueType="num">
                                      <p:cBhvr additive="base">
                                        <p:cTn id="4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7" grpId="0"/>
      <p:bldP spid="20" grpId="0" animBg="1"/>
      <p:bldP spid="21" grpId="0" animBg="1"/>
      <p:bldP spid="22"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6"/>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矩形 6"/>
          <p:cNvSpPr/>
          <p:nvPr/>
        </p:nvSpPr>
        <p:spPr bwMode="auto">
          <a:xfrm>
            <a:off x="1093788" y="1455738"/>
            <a:ext cx="10333037" cy="5054600"/>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latin typeface="Arial" panose="020B0604020202020204" pitchFamily="34" charset="0"/>
              <a:ea typeface="宋体" panose="02010600030101010101" pitchFamily="2" charset="-122"/>
            </a:endParaRPr>
          </a:p>
        </p:txBody>
      </p:sp>
      <p:sp>
        <p:nvSpPr>
          <p:cNvPr id="8" name="矩形 7"/>
          <p:cNvSpPr/>
          <p:nvPr/>
        </p:nvSpPr>
        <p:spPr>
          <a:xfrm>
            <a:off x="1353258" y="1936324"/>
            <a:ext cx="4745123" cy="4093428"/>
          </a:xfrm>
          <a:prstGeom prst="rect">
            <a:avLst/>
          </a:prstGeom>
        </p:spPr>
        <p:txBody>
          <a:bodyPr>
            <a:spAutoFit/>
          </a:bodyPr>
          <a:lstStyle/>
          <a:p>
            <a:pPr eaLnBrk="1" hangingPunct="1"/>
            <a:r>
              <a:rPr lang="zh-CN" altLang="en-US" sz="2000" dirty="0">
                <a:solidFill>
                  <a:schemeClr val="accent1"/>
                </a:solidFill>
                <a:latin typeface="+mn-ea"/>
                <a:ea typeface="+mn-ea"/>
              </a:rPr>
              <a:t> </a:t>
            </a:r>
            <a:r>
              <a:rPr lang="en-US" altLang="zh-CN" sz="2000" dirty="0">
                <a:solidFill>
                  <a:schemeClr val="accent1"/>
                </a:solidFill>
                <a:latin typeface="+mn-ea"/>
                <a:ea typeface="+mn-ea"/>
              </a:rPr>
              <a:t>2022</a:t>
            </a:r>
            <a:r>
              <a:rPr lang="zh-CN" altLang="en-US" sz="2000" dirty="0">
                <a:solidFill>
                  <a:schemeClr val="accent1"/>
                </a:solidFill>
                <a:latin typeface="+mn-ea"/>
                <a:ea typeface="+mn-ea"/>
              </a:rPr>
              <a:t>年</a:t>
            </a:r>
            <a:r>
              <a:rPr lang="en-US" altLang="zh-CN" sz="2000" dirty="0">
                <a:solidFill>
                  <a:schemeClr val="accent1"/>
                </a:solidFill>
                <a:latin typeface="+mn-ea"/>
                <a:ea typeface="+mn-ea"/>
              </a:rPr>
              <a:t>4</a:t>
            </a:r>
            <a:r>
              <a:rPr lang="zh-CN" altLang="en-US" sz="2000" dirty="0">
                <a:solidFill>
                  <a:schemeClr val="accent1"/>
                </a:solidFill>
                <a:latin typeface="+mn-ea"/>
                <a:ea typeface="+mn-ea"/>
              </a:rPr>
              <a:t>月</a:t>
            </a:r>
            <a:r>
              <a:rPr lang="en-US" altLang="zh-CN" sz="2000" dirty="0">
                <a:solidFill>
                  <a:schemeClr val="accent1"/>
                </a:solidFill>
                <a:latin typeface="+mn-ea"/>
                <a:ea typeface="+mn-ea"/>
              </a:rPr>
              <a:t>28</a:t>
            </a:r>
            <a:r>
              <a:rPr lang="zh-CN" altLang="en-US" sz="2000" dirty="0">
                <a:solidFill>
                  <a:schemeClr val="accent1"/>
                </a:solidFill>
                <a:latin typeface="+mn-ea"/>
                <a:ea typeface="+mn-ea"/>
              </a:rPr>
              <a:t>日</a:t>
            </a:r>
            <a:r>
              <a:rPr lang="en-US" altLang="zh-CN" sz="2000" dirty="0">
                <a:solidFill>
                  <a:schemeClr val="accent1"/>
                </a:solidFill>
                <a:latin typeface="+mn-ea"/>
                <a:ea typeface="+mn-ea"/>
              </a:rPr>
              <a:t>,</a:t>
            </a:r>
            <a:r>
              <a:rPr lang="zh-CN" altLang="en-US" sz="2000" dirty="0">
                <a:solidFill>
                  <a:schemeClr val="accent1"/>
                </a:solidFill>
                <a:latin typeface="+mn-ea"/>
                <a:ea typeface="+mn-ea"/>
              </a:rPr>
              <a:t>我区凤凰街的金女士报警称：其接到一陌生电话，对方自称是韵达快递工作人员，称其在抖音购买的物品丢失，可以获赔</a:t>
            </a:r>
            <a:r>
              <a:rPr lang="en-US" altLang="zh-CN" sz="2000" dirty="0">
                <a:solidFill>
                  <a:schemeClr val="accent1"/>
                </a:solidFill>
                <a:latin typeface="+mn-ea"/>
                <a:ea typeface="+mn-ea"/>
              </a:rPr>
              <a:t>150</a:t>
            </a:r>
            <a:r>
              <a:rPr lang="zh-CN" altLang="en-US" sz="2000" dirty="0">
                <a:solidFill>
                  <a:schemeClr val="accent1"/>
                </a:solidFill>
                <a:latin typeface="+mn-ea"/>
                <a:ea typeface="+mn-ea"/>
              </a:rPr>
              <a:t>元。对方指导其在支付宝备用金扫了</a:t>
            </a:r>
            <a:r>
              <a:rPr lang="en-US" altLang="zh-CN" sz="2000" dirty="0">
                <a:solidFill>
                  <a:schemeClr val="accent1"/>
                </a:solidFill>
                <a:latin typeface="+mn-ea"/>
                <a:ea typeface="+mn-ea"/>
              </a:rPr>
              <a:t>500</a:t>
            </a:r>
            <a:r>
              <a:rPr lang="zh-CN" altLang="en-US" sz="2000" dirty="0">
                <a:solidFill>
                  <a:schemeClr val="accent1"/>
                </a:solidFill>
                <a:latin typeface="+mn-ea"/>
                <a:ea typeface="+mn-ea"/>
              </a:rPr>
              <a:t>元，要其返还</a:t>
            </a:r>
            <a:r>
              <a:rPr lang="en-US" altLang="zh-CN" sz="2000" dirty="0">
                <a:solidFill>
                  <a:schemeClr val="accent1"/>
                </a:solidFill>
                <a:latin typeface="+mn-ea"/>
                <a:ea typeface="+mn-ea"/>
              </a:rPr>
              <a:t>350</a:t>
            </a:r>
            <a:r>
              <a:rPr lang="zh-CN" altLang="en-US" sz="2000" dirty="0">
                <a:solidFill>
                  <a:schemeClr val="accent1"/>
                </a:solidFill>
                <a:latin typeface="+mn-ea"/>
                <a:ea typeface="+mn-ea"/>
              </a:rPr>
              <a:t>元，并称其开通的备用金服务若不及时关闭每年都要缴纳</a:t>
            </a:r>
            <a:r>
              <a:rPr lang="en-US" altLang="zh-CN" sz="2000" dirty="0">
                <a:solidFill>
                  <a:schemeClr val="accent1"/>
                </a:solidFill>
                <a:latin typeface="+mn-ea"/>
                <a:ea typeface="+mn-ea"/>
              </a:rPr>
              <a:t>24000</a:t>
            </a:r>
            <a:r>
              <a:rPr lang="zh-CN" altLang="en-US" sz="2000" dirty="0">
                <a:solidFill>
                  <a:schemeClr val="accent1"/>
                </a:solidFill>
                <a:latin typeface="+mn-ea"/>
                <a:ea typeface="+mn-ea"/>
              </a:rPr>
              <a:t>元的费用。其信以为真，为了关闭备用金服务，在对方的指导下下载了“安逸花”</a:t>
            </a:r>
            <a:r>
              <a:rPr lang="en-US" altLang="zh-CN" sz="2000" dirty="0">
                <a:solidFill>
                  <a:schemeClr val="accent1"/>
                </a:solidFill>
                <a:latin typeface="+mn-ea"/>
                <a:ea typeface="+mn-ea"/>
              </a:rPr>
              <a:t>APP</a:t>
            </a:r>
            <a:r>
              <a:rPr lang="zh-CN" altLang="en-US" sz="2000" dirty="0">
                <a:solidFill>
                  <a:schemeClr val="accent1"/>
                </a:solidFill>
                <a:latin typeface="+mn-ea"/>
                <a:ea typeface="+mn-ea"/>
              </a:rPr>
              <a:t>，贷款了</a:t>
            </a:r>
            <a:r>
              <a:rPr lang="en-US" altLang="zh-CN" sz="2000" dirty="0">
                <a:solidFill>
                  <a:schemeClr val="accent1"/>
                </a:solidFill>
                <a:latin typeface="+mn-ea"/>
                <a:ea typeface="+mn-ea"/>
              </a:rPr>
              <a:t>40000</a:t>
            </a:r>
            <a:r>
              <a:rPr lang="zh-CN" altLang="en-US" sz="2000" dirty="0">
                <a:solidFill>
                  <a:schemeClr val="accent1"/>
                </a:solidFill>
                <a:latin typeface="+mn-ea"/>
                <a:ea typeface="+mn-ea"/>
              </a:rPr>
              <a:t>元，分</a:t>
            </a:r>
            <a:r>
              <a:rPr lang="en-US" altLang="zh-CN" sz="2000" dirty="0">
                <a:solidFill>
                  <a:schemeClr val="accent1"/>
                </a:solidFill>
                <a:latin typeface="+mn-ea"/>
                <a:ea typeface="+mn-ea"/>
              </a:rPr>
              <a:t>2</a:t>
            </a:r>
            <a:r>
              <a:rPr lang="zh-CN" altLang="en-US" sz="2000" dirty="0">
                <a:solidFill>
                  <a:schemeClr val="accent1"/>
                </a:solidFill>
                <a:latin typeface="+mn-ea"/>
                <a:ea typeface="+mn-ea"/>
              </a:rPr>
              <a:t>次共转账</a:t>
            </a:r>
            <a:r>
              <a:rPr lang="en-US" altLang="zh-CN" sz="2000" dirty="0">
                <a:solidFill>
                  <a:schemeClr val="accent1"/>
                </a:solidFill>
                <a:latin typeface="+mn-ea"/>
                <a:ea typeface="+mn-ea"/>
              </a:rPr>
              <a:t>48950</a:t>
            </a:r>
            <a:r>
              <a:rPr lang="zh-CN" altLang="en-US" sz="2000" dirty="0">
                <a:solidFill>
                  <a:schemeClr val="accent1"/>
                </a:solidFill>
                <a:latin typeface="+mn-ea"/>
                <a:ea typeface="+mn-ea"/>
              </a:rPr>
              <a:t>元到对方指定银行账户，对方要其继续转账才能关闭服务，金女士发现被骗后报警，总共被骗</a:t>
            </a:r>
            <a:r>
              <a:rPr lang="en-US" altLang="zh-CN" sz="2000" dirty="0">
                <a:solidFill>
                  <a:schemeClr val="accent1"/>
                </a:solidFill>
                <a:latin typeface="+mn-ea"/>
                <a:ea typeface="+mn-ea"/>
              </a:rPr>
              <a:t>49300</a:t>
            </a:r>
            <a:r>
              <a:rPr lang="zh-CN" altLang="en-US" sz="2000" dirty="0">
                <a:solidFill>
                  <a:schemeClr val="accent1"/>
                </a:solidFill>
                <a:latin typeface="+mn-ea"/>
                <a:ea typeface="+mn-ea"/>
              </a:rPr>
              <a:t>元。</a:t>
            </a:r>
          </a:p>
        </p:txBody>
      </p:sp>
      <p:pic>
        <p:nvPicPr>
          <p:cNvPr id="21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10563" y="2287556"/>
            <a:ext cx="5037759" cy="339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矩形 23">
            <a:extLst>
              <a:ext uri="{FF2B5EF4-FFF2-40B4-BE49-F238E27FC236}">
                <a16:creationId xmlns:a16="http://schemas.microsoft.com/office/drawing/2014/main" id="{88FB0DE9-09A9-5E63-8AAC-4EB129385E99}"/>
              </a:ext>
            </a:extLst>
          </p:cNvPr>
          <p:cNvSpPr>
            <a:spLocks noChangeArrowheads="1"/>
          </p:cNvSpPr>
          <p:nvPr/>
        </p:nvSpPr>
        <p:spPr bwMode="auto">
          <a:xfrm>
            <a:off x="388328" y="256294"/>
            <a:ext cx="10820597"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nvGrpSpPr>
          <p:cNvPr id="25" name="组合 24">
            <a:extLst>
              <a:ext uri="{FF2B5EF4-FFF2-40B4-BE49-F238E27FC236}">
                <a16:creationId xmlns:a16="http://schemas.microsoft.com/office/drawing/2014/main" id="{2FB282AB-0147-BD57-63C7-211CBF6CACB8}"/>
              </a:ext>
            </a:extLst>
          </p:cNvPr>
          <p:cNvGrpSpPr/>
          <p:nvPr/>
        </p:nvGrpSpPr>
        <p:grpSpPr bwMode="auto">
          <a:xfrm>
            <a:off x="758182" y="289866"/>
            <a:ext cx="4836142" cy="461665"/>
            <a:chOff x="6235085" y="1173661"/>
            <a:chExt cx="4837660" cy="462958"/>
          </a:xfrm>
        </p:grpSpPr>
        <p:sp>
          <p:nvSpPr>
            <p:cNvPr id="26" name="矩形 10">
              <a:extLst>
                <a:ext uri="{FF2B5EF4-FFF2-40B4-BE49-F238E27FC236}">
                  <a16:creationId xmlns:a16="http://schemas.microsoft.com/office/drawing/2014/main" id="{885EDBF1-B38C-9E67-72CF-12FFB24CEFFB}"/>
                </a:ext>
              </a:extLst>
            </p:cNvPr>
            <p:cNvSpPr>
              <a:spLocks noChangeArrowheads="1"/>
            </p:cNvSpPr>
            <p:nvPr/>
          </p:nvSpPr>
          <p:spPr bwMode="auto">
            <a:xfrm>
              <a:off x="6692395" y="1173661"/>
              <a:ext cx="4380350" cy="46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chemeClr val="accent2"/>
                  </a:solidFill>
                  <a:latin typeface="微软雅黑" panose="020B0503020204020204" pitchFamily="34" charset="-122"/>
                </a:rPr>
                <a:t>案例五：冒充客服退款诈骗</a:t>
              </a:r>
            </a:p>
          </p:txBody>
        </p:sp>
        <p:grpSp>
          <p:nvGrpSpPr>
            <p:cNvPr id="27" name="组合 13">
              <a:extLst>
                <a:ext uri="{FF2B5EF4-FFF2-40B4-BE49-F238E27FC236}">
                  <a16:creationId xmlns:a16="http://schemas.microsoft.com/office/drawing/2014/main" id="{B90E5CC7-CA2D-CE28-E522-AD638E941253}"/>
                </a:ext>
              </a:extLst>
            </p:cNvPr>
            <p:cNvGrpSpPr/>
            <p:nvPr/>
          </p:nvGrpSpPr>
          <p:grpSpPr bwMode="auto">
            <a:xfrm>
              <a:off x="6235085" y="1187698"/>
              <a:ext cx="409844" cy="409842"/>
              <a:chOff x="1381389" y="1240733"/>
              <a:chExt cx="409844" cy="409842"/>
            </a:xfrm>
          </p:grpSpPr>
          <p:sp>
            <p:nvSpPr>
              <p:cNvPr id="28" name="椭圆 14">
                <a:extLst>
                  <a:ext uri="{FF2B5EF4-FFF2-40B4-BE49-F238E27FC236}">
                    <a16:creationId xmlns:a16="http://schemas.microsoft.com/office/drawing/2014/main" id="{ED1DA004-54E2-61F1-55E7-7CA8E282DA4E}"/>
                  </a:ext>
                </a:extLst>
              </p:cNvPr>
              <p:cNvSpPr>
                <a:spLocks noChangeArrowheads="1"/>
              </p:cNvSpPr>
              <p:nvPr/>
            </p:nvSpPr>
            <p:spPr bwMode="auto">
              <a:xfrm>
                <a:off x="1381389" y="1240733"/>
                <a:ext cx="409844" cy="40984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29" name="Freeform 5">
                <a:extLst>
                  <a:ext uri="{FF2B5EF4-FFF2-40B4-BE49-F238E27FC236}">
                    <a16:creationId xmlns:a16="http://schemas.microsoft.com/office/drawing/2014/main" id="{D13F11EF-0F48-4E23-033D-FCAEE8841D7B}"/>
                  </a:ext>
                </a:extLst>
              </p:cNvPr>
              <p:cNvSpPr>
                <a:spLocks noEditPoints="1"/>
              </p:cNvSpPr>
              <p:nvPr/>
            </p:nvSpPr>
            <p:spPr bwMode="auto">
              <a:xfrm>
                <a:off x="1423399" y="1321039"/>
                <a:ext cx="301429" cy="249230"/>
              </a:xfrm>
              <a:custGeom>
                <a:avLst/>
                <a:gdLst>
                  <a:gd name="T0" fmla="*/ 2147483647 w 1753"/>
                  <a:gd name="T1" fmla="*/ 2147483647 h 1464"/>
                  <a:gd name="T2" fmla="*/ 2147483647 w 1753"/>
                  <a:gd name="T3" fmla="*/ 2147483647 h 1464"/>
                  <a:gd name="T4" fmla="*/ 2147483647 w 1753"/>
                  <a:gd name="T5" fmla="*/ 2147483647 h 1464"/>
                  <a:gd name="T6" fmla="*/ 2147483647 w 1753"/>
                  <a:gd name="T7" fmla="*/ 2147483647 h 1464"/>
                  <a:gd name="T8" fmla="*/ 2147483647 w 1753"/>
                  <a:gd name="T9" fmla="*/ 2147483647 h 1464"/>
                  <a:gd name="T10" fmla="*/ 2147483647 w 1753"/>
                  <a:gd name="T11" fmla="*/ 2147483647 h 1464"/>
                  <a:gd name="T12" fmla="*/ 2147483647 w 1753"/>
                  <a:gd name="T13" fmla="*/ 2147483647 h 1464"/>
                  <a:gd name="T14" fmla="*/ 2147483647 w 1753"/>
                  <a:gd name="T15" fmla="*/ 2147483647 h 1464"/>
                  <a:gd name="T16" fmla="*/ 2147483647 w 1753"/>
                  <a:gd name="T17" fmla="*/ 2147483647 h 1464"/>
                  <a:gd name="T18" fmla="*/ 2147483647 w 1753"/>
                  <a:gd name="T19" fmla="*/ 2147483647 h 1464"/>
                  <a:gd name="T20" fmla="*/ 2147483647 w 1753"/>
                  <a:gd name="T21" fmla="*/ 2147483647 h 1464"/>
                  <a:gd name="T22" fmla="*/ 2147483647 w 1753"/>
                  <a:gd name="T23" fmla="*/ 2147483647 h 1464"/>
                  <a:gd name="T24" fmla="*/ 2147483647 w 1753"/>
                  <a:gd name="T25" fmla="*/ 2147483647 h 1464"/>
                  <a:gd name="T26" fmla="*/ 2147483647 w 1753"/>
                  <a:gd name="T27" fmla="*/ 2147483647 h 1464"/>
                  <a:gd name="T28" fmla="*/ 2147483647 w 1753"/>
                  <a:gd name="T29" fmla="*/ 2147483647 h 1464"/>
                  <a:gd name="T30" fmla="*/ 2147483647 w 1753"/>
                  <a:gd name="T31" fmla="*/ 2147483647 h 1464"/>
                  <a:gd name="T32" fmla="*/ 2147483647 w 1753"/>
                  <a:gd name="T33" fmla="*/ 2147483647 h 1464"/>
                  <a:gd name="T34" fmla="*/ 2147483647 w 1753"/>
                  <a:gd name="T35" fmla="*/ 2147483647 h 1464"/>
                  <a:gd name="T36" fmla="*/ 2147483647 w 1753"/>
                  <a:gd name="T37" fmla="*/ 2147483647 h 1464"/>
                  <a:gd name="T38" fmla="*/ 2147483647 w 1753"/>
                  <a:gd name="T39" fmla="*/ 2147483647 h 1464"/>
                  <a:gd name="T40" fmla="*/ 2147483647 w 1753"/>
                  <a:gd name="T41" fmla="*/ 2147483647 h 1464"/>
                  <a:gd name="T42" fmla="*/ 2147483647 w 1753"/>
                  <a:gd name="T43" fmla="*/ 2147483647 h 1464"/>
                  <a:gd name="T44" fmla="*/ 2147483647 w 1753"/>
                  <a:gd name="T45" fmla="*/ 2147483647 h 1464"/>
                  <a:gd name="T46" fmla="*/ 2147483647 w 1753"/>
                  <a:gd name="T47" fmla="*/ 2147483647 h 1464"/>
                  <a:gd name="T48" fmla="*/ 2147483647 w 1753"/>
                  <a:gd name="T49" fmla="*/ 2147483647 h 1464"/>
                  <a:gd name="T50" fmla="*/ 2147483647 w 1753"/>
                  <a:gd name="T51" fmla="*/ 2147483647 h 1464"/>
                  <a:gd name="T52" fmla="*/ 2147483647 w 1753"/>
                  <a:gd name="T53" fmla="*/ 2147483647 h 1464"/>
                  <a:gd name="T54" fmla="*/ 2147483647 w 1753"/>
                  <a:gd name="T55" fmla="*/ 0 h 1464"/>
                  <a:gd name="T56" fmla="*/ 0 w 1753"/>
                  <a:gd name="T57" fmla="*/ 2147483647 h 1464"/>
                  <a:gd name="T58" fmla="*/ 2147483647 w 1753"/>
                  <a:gd name="T59" fmla="*/ 2147483647 h 1464"/>
                  <a:gd name="T60" fmla="*/ 2147483647 w 1753"/>
                  <a:gd name="T61" fmla="*/ 2147483647 h 1464"/>
                  <a:gd name="T62" fmla="*/ 2147483647 w 1753"/>
                  <a:gd name="T63" fmla="*/ 2147483647 h 1464"/>
                  <a:gd name="T64" fmla="*/ 2147483647 w 1753"/>
                  <a:gd name="T65" fmla="*/ 2147483647 h 1464"/>
                  <a:gd name="T66" fmla="*/ 2147483647 w 1753"/>
                  <a:gd name="T67" fmla="*/ 2147483647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3" h="1464">
                    <a:moveTo>
                      <a:pt x="487" y="542"/>
                    </a:moveTo>
                    <a:lnTo>
                      <a:pt x="1638" y="542"/>
                    </a:lnTo>
                    <a:lnTo>
                      <a:pt x="1638" y="1348"/>
                    </a:lnTo>
                    <a:lnTo>
                      <a:pt x="487" y="1348"/>
                    </a:lnTo>
                    <a:lnTo>
                      <a:pt x="487" y="542"/>
                    </a:lnTo>
                    <a:close/>
                    <a:moveTo>
                      <a:pt x="741" y="890"/>
                    </a:moveTo>
                    <a:cubicBezTo>
                      <a:pt x="801" y="890"/>
                      <a:pt x="850" y="841"/>
                      <a:pt x="850" y="781"/>
                    </a:cubicBezTo>
                    <a:cubicBezTo>
                      <a:pt x="850" y="721"/>
                      <a:pt x="801" y="672"/>
                      <a:pt x="741" y="672"/>
                    </a:cubicBezTo>
                    <a:cubicBezTo>
                      <a:pt x="680" y="672"/>
                      <a:pt x="632" y="721"/>
                      <a:pt x="632" y="781"/>
                    </a:cubicBezTo>
                    <a:cubicBezTo>
                      <a:pt x="632" y="841"/>
                      <a:pt x="680" y="890"/>
                      <a:pt x="741" y="890"/>
                    </a:cubicBezTo>
                    <a:close/>
                    <a:moveTo>
                      <a:pt x="1411" y="854"/>
                    </a:moveTo>
                    <a:lnTo>
                      <a:pt x="1319" y="885"/>
                    </a:lnTo>
                    <a:lnTo>
                      <a:pt x="1239" y="734"/>
                    </a:lnTo>
                    <a:lnTo>
                      <a:pt x="981" y="1106"/>
                    </a:lnTo>
                    <a:lnTo>
                      <a:pt x="843" y="1017"/>
                    </a:lnTo>
                    <a:lnTo>
                      <a:pt x="626" y="1253"/>
                    </a:lnTo>
                    <a:lnTo>
                      <a:pt x="1534" y="1253"/>
                    </a:lnTo>
                    <a:lnTo>
                      <a:pt x="1411" y="854"/>
                    </a:lnTo>
                    <a:close/>
                    <a:moveTo>
                      <a:pt x="149" y="562"/>
                    </a:moveTo>
                    <a:lnTo>
                      <a:pt x="372" y="476"/>
                    </a:lnTo>
                    <a:lnTo>
                      <a:pt x="372" y="1142"/>
                    </a:lnTo>
                    <a:lnTo>
                      <a:pt x="149" y="562"/>
                    </a:lnTo>
                    <a:close/>
                    <a:moveTo>
                      <a:pt x="1330" y="427"/>
                    </a:moveTo>
                    <a:lnTo>
                      <a:pt x="500" y="427"/>
                    </a:lnTo>
                    <a:lnTo>
                      <a:pt x="1223" y="149"/>
                    </a:lnTo>
                    <a:lnTo>
                      <a:pt x="1330" y="427"/>
                    </a:lnTo>
                    <a:close/>
                    <a:moveTo>
                      <a:pt x="1453" y="427"/>
                    </a:moveTo>
                    <a:lnTo>
                      <a:pt x="1289" y="0"/>
                    </a:lnTo>
                    <a:lnTo>
                      <a:pt x="0" y="496"/>
                    </a:lnTo>
                    <a:lnTo>
                      <a:pt x="372" y="1463"/>
                    </a:lnTo>
                    <a:lnTo>
                      <a:pt x="372" y="1464"/>
                    </a:lnTo>
                    <a:lnTo>
                      <a:pt x="1753" y="1464"/>
                    </a:lnTo>
                    <a:lnTo>
                      <a:pt x="1753" y="427"/>
                    </a:lnTo>
                    <a:lnTo>
                      <a:pt x="1453" y="42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pic>
        <p:nvPicPr>
          <p:cNvPr id="14" name="图片 13" descr="logo3">
            <a:extLst>
              <a:ext uri="{FF2B5EF4-FFF2-40B4-BE49-F238E27FC236}">
                <a16:creationId xmlns:a16="http://schemas.microsoft.com/office/drawing/2014/main" id="{67BEB137-7146-8E73-BA9D-609FE30C51D1}"/>
              </a:ext>
            </a:extLst>
          </p:cNvPr>
          <p:cNvPicPr>
            <a:picLocks noChangeAspect="1"/>
          </p:cNvPicPr>
          <p:nvPr/>
        </p:nvPicPr>
        <p:blipFill>
          <a:blip r:embed="rId4"/>
          <a:stretch>
            <a:fillRect/>
          </a:stretch>
        </p:blipFill>
        <p:spPr>
          <a:xfrm>
            <a:off x="8186613" y="283994"/>
            <a:ext cx="2952328" cy="507288"/>
          </a:xfrm>
          <a:prstGeom prst="rect">
            <a:avLst/>
          </a:prstGeom>
        </p:spPr>
      </p:pic>
      <p:pic>
        <p:nvPicPr>
          <p:cNvPr id="15" name="图片 14">
            <a:extLst>
              <a:ext uri="{FF2B5EF4-FFF2-40B4-BE49-F238E27FC236}">
                <a16:creationId xmlns:a16="http://schemas.microsoft.com/office/drawing/2014/main" id="{460AC437-5A9C-A714-5B3C-CCEB9D077C39}"/>
              </a:ext>
            </a:extLst>
          </p:cNvPr>
          <p:cNvPicPr>
            <a:picLocks noChangeAspect="1"/>
          </p:cNvPicPr>
          <p:nvPr/>
        </p:nvPicPr>
        <p:blipFill>
          <a:blip r:embed="rId5"/>
          <a:stretch>
            <a:fillRect/>
          </a:stretch>
        </p:blipFill>
        <p:spPr>
          <a:xfrm>
            <a:off x="11327657" y="135630"/>
            <a:ext cx="835393" cy="835393"/>
          </a:xfrm>
          <a:prstGeom prst="rect">
            <a:avLst/>
          </a:prstGeom>
        </p:spPr>
      </p:pic>
    </p:spTree>
    <p:extLst>
      <p:ext uri="{BB962C8B-B14F-4D97-AF65-F5344CB8AC3E}">
        <p14:creationId xmlns:p14="http://schemas.microsoft.com/office/powerpoint/2010/main" val="276473466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0-#ppt_w/2"/>
                                          </p:val>
                                        </p:tav>
                                        <p:tav tm="100000">
                                          <p:val>
                                            <p:strVal val="#ppt_x"/>
                                          </p:val>
                                        </p:tav>
                                      </p:tavLst>
                                    </p:anim>
                                    <p:anim calcmode="lin" valueType="num">
                                      <p:cBhvr additive="base">
                                        <p:cTn id="12" dur="3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900"/>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600"/>
                                        <p:tgtEl>
                                          <p:spTgt spid="8"/>
                                        </p:tgtEl>
                                      </p:cBhvr>
                                    </p:animEffect>
                                    <p:anim calcmode="lin" valueType="num">
                                      <p:cBhvr>
                                        <p:cTn id="21" dur="600" fill="hold"/>
                                        <p:tgtEl>
                                          <p:spTgt spid="8"/>
                                        </p:tgtEl>
                                        <p:attrNameLst>
                                          <p:attrName>ppt_x</p:attrName>
                                        </p:attrNameLst>
                                      </p:cBhvr>
                                      <p:tavLst>
                                        <p:tav tm="0">
                                          <p:val>
                                            <p:strVal val="#ppt_x"/>
                                          </p:val>
                                        </p:tav>
                                        <p:tav tm="100000">
                                          <p:val>
                                            <p:strVal val="#ppt_x"/>
                                          </p:val>
                                        </p:tav>
                                      </p:tavLst>
                                    </p:anim>
                                    <p:anim calcmode="lin" valueType="num">
                                      <p:cBhvr>
                                        <p:cTn id="22" dur="6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400"/>
                                        <p:tgtEl>
                                          <p:spTgt spid="24"/>
                                        </p:tgtEl>
                                      </p:cBhvr>
                                    </p:animEffect>
                                  </p:childTnLst>
                                </p:cTn>
                              </p:par>
                            </p:childTnLst>
                          </p:cTn>
                        </p:par>
                        <p:par>
                          <p:cTn id="27" fill="hold">
                            <p:stCondLst>
                              <p:cond delay="1900"/>
                            </p:stCondLst>
                            <p:childTnLst>
                              <p:par>
                                <p:cTn id="28" presetID="31"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400" fill="hold"/>
                                        <p:tgtEl>
                                          <p:spTgt spid="25"/>
                                        </p:tgtEl>
                                        <p:attrNameLst>
                                          <p:attrName>ppt_w</p:attrName>
                                        </p:attrNameLst>
                                      </p:cBhvr>
                                      <p:tavLst>
                                        <p:tav tm="0">
                                          <p:val>
                                            <p:fltVal val="0"/>
                                          </p:val>
                                        </p:tav>
                                        <p:tav tm="100000">
                                          <p:val>
                                            <p:strVal val="#ppt_w"/>
                                          </p:val>
                                        </p:tav>
                                      </p:tavLst>
                                    </p:anim>
                                    <p:anim calcmode="lin" valueType="num">
                                      <p:cBhvr>
                                        <p:cTn id="31" dur="400" fill="hold"/>
                                        <p:tgtEl>
                                          <p:spTgt spid="25"/>
                                        </p:tgtEl>
                                        <p:attrNameLst>
                                          <p:attrName>ppt_h</p:attrName>
                                        </p:attrNameLst>
                                      </p:cBhvr>
                                      <p:tavLst>
                                        <p:tav tm="0">
                                          <p:val>
                                            <p:fltVal val="0"/>
                                          </p:val>
                                        </p:tav>
                                        <p:tav tm="100000">
                                          <p:val>
                                            <p:strVal val="#ppt_h"/>
                                          </p:val>
                                        </p:tav>
                                      </p:tavLst>
                                    </p:anim>
                                    <p:anim calcmode="lin" valueType="num">
                                      <p:cBhvr>
                                        <p:cTn id="32" dur="400" fill="hold"/>
                                        <p:tgtEl>
                                          <p:spTgt spid="25"/>
                                        </p:tgtEl>
                                        <p:attrNameLst>
                                          <p:attrName>style.rotation</p:attrName>
                                        </p:attrNameLst>
                                      </p:cBhvr>
                                      <p:tavLst>
                                        <p:tav tm="0">
                                          <p:val>
                                            <p:fltVal val="90"/>
                                          </p:val>
                                        </p:tav>
                                        <p:tav tm="100000">
                                          <p:val>
                                            <p:fltVal val="0"/>
                                          </p:val>
                                        </p:tav>
                                      </p:tavLst>
                                    </p:anim>
                                    <p:animEffect transition="in" filter="fade">
                                      <p:cBhvr>
                                        <p:cTn id="33" dur="400"/>
                                        <p:tgtEl>
                                          <p:spTgt spid="25"/>
                                        </p:tgtEl>
                                      </p:cBhvr>
                                    </p:animEffect>
                                  </p:childTnLst>
                                </p:cTn>
                              </p:par>
                              <p:par>
                                <p:cTn id="34" presetID="42" presetClass="entr" presetSubtype="0" fill="hold" nodeType="withEffect">
                                  <p:stCondLst>
                                    <p:cond delay="0"/>
                                  </p:stCondLst>
                                  <p:childTnLst>
                                    <p:set>
                                      <p:cBhvr>
                                        <p:cTn id="35" dur="1" fill="hold">
                                          <p:stCondLst>
                                            <p:cond delay="0"/>
                                          </p:stCondLst>
                                        </p:cTn>
                                        <p:tgtEl>
                                          <p:spTgt spid="21514"/>
                                        </p:tgtEl>
                                        <p:attrNameLst>
                                          <p:attrName>style.visibility</p:attrName>
                                        </p:attrNameLst>
                                      </p:cBhvr>
                                      <p:to>
                                        <p:strVal val="visible"/>
                                      </p:to>
                                    </p:set>
                                    <p:animEffect transition="in" filter="fade">
                                      <p:cBhvr>
                                        <p:cTn id="36" dur="1000"/>
                                        <p:tgtEl>
                                          <p:spTgt spid="21514"/>
                                        </p:tgtEl>
                                      </p:cBhvr>
                                    </p:animEffect>
                                    <p:anim calcmode="lin" valueType="num">
                                      <p:cBhvr>
                                        <p:cTn id="37" dur="1000" fill="hold"/>
                                        <p:tgtEl>
                                          <p:spTgt spid="21514"/>
                                        </p:tgtEl>
                                        <p:attrNameLst>
                                          <p:attrName>ppt_x</p:attrName>
                                        </p:attrNameLst>
                                      </p:cBhvr>
                                      <p:tavLst>
                                        <p:tav tm="0">
                                          <p:val>
                                            <p:strVal val="#ppt_x"/>
                                          </p:val>
                                        </p:tav>
                                        <p:tav tm="100000">
                                          <p:val>
                                            <p:strVal val="#ppt_x"/>
                                          </p:val>
                                        </p:tav>
                                      </p:tavLst>
                                    </p:anim>
                                    <p:anim calcmode="lin" valueType="num">
                                      <p:cBhvr>
                                        <p:cTn id="38" dur="1000" fill="hold"/>
                                        <p:tgtEl>
                                          <p:spTgt spid="215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7" grpId="0" animBg="1"/>
      <p:bldP spid="8"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6"/>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矩形 6"/>
          <p:cNvSpPr/>
          <p:nvPr/>
        </p:nvSpPr>
        <p:spPr bwMode="auto">
          <a:xfrm>
            <a:off x="481756" y="871538"/>
            <a:ext cx="11377266" cy="5293766"/>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latin typeface="Arial" panose="020B0604020202020204" pitchFamily="34" charset="0"/>
              <a:ea typeface="宋体" panose="02010600030101010101" pitchFamily="2" charset="-122"/>
            </a:endParaRPr>
          </a:p>
        </p:txBody>
      </p:sp>
      <p:sp>
        <p:nvSpPr>
          <p:cNvPr id="8" name="矩形 7"/>
          <p:cNvSpPr/>
          <p:nvPr/>
        </p:nvSpPr>
        <p:spPr>
          <a:xfrm>
            <a:off x="1529131" y="1268760"/>
            <a:ext cx="5459512" cy="4031873"/>
          </a:xfrm>
          <a:prstGeom prst="rect">
            <a:avLst/>
          </a:prstGeom>
        </p:spPr>
        <p:txBody>
          <a:bodyPr>
            <a:spAutoFit/>
          </a:bodyPr>
          <a:lstStyle/>
          <a:p>
            <a:pPr eaLnBrk="1" hangingPunct="1"/>
            <a:r>
              <a:rPr lang="zh-CN" altLang="en-US" sz="3200" dirty="0">
                <a:latin typeface="+mn-ea"/>
                <a:ea typeface="+mn-ea"/>
              </a:rPr>
              <a:t>接到此类电话，一定要通过官方平台客服核实确认，电商平台的官方客服不会私下添加你的微信，一切操作务必在官方平台上进行。凡是客服主动来电，以“商品存在质量问题、快递丢失”为由要求转账的都是诈骗！</a:t>
            </a:r>
          </a:p>
        </p:txBody>
      </p:sp>
      <p:sp>
        <p:nvSpPr>
          <p:cNvPr id="9" name="矩形 8"/>
          <p:cNvSpPr>
            <a:spLocks noChangeArrowheads="1"/>
          </p:cNvSpPr>
          <p:nvPr/>
        </p:nvSpPr>
        <p:spPr bwMode="auto">
          <a:xfrm>
            <a:off x="481756" y="223838"/>
            <a:ext cx="11377265"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nvGrpSpPr>
          <p:cNvPr id="3" name="组合 2"/>
          <p:cNvGrpSpPr/>
          <p:nvPr/>
        </p:nvGrpSpPr>
        <p:grpSpPr bwMode="auto">
          <a:xfrm>
            <a:off x="783174" y="267824"/>
            <a:ext cx="2527300" cy="461665"/>
            <a:chOff x="6235085" y="1173661"/>
            <a:chExt cx="2528093" cy="461368"/>
          </a:xfrm>
        </p:grpSpPr>
        <p:sp>
          <p:nvSpPr>
            <p:cNvPr id="12300" name="矩形 10"/>
            <p:cNvSpPr>
              <a:spLocks noChangeArrowheads="1"/>
            </p:cNvSpPr>
            <p:nvPr/>
          </p:nvSpPr>
          <p:spPr bwMode="auto">
            <a:xfrm>
              <a:off x="6692395" y="1173661"/>
              <a:ext cx="2070783" cy="46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chemeClr val="accent2"/>
                  </a:solidFill>
                  <a:latin typeface="微软雅黑" panose="020B0503020204020204" pitchFamily="34" charset="-122"/>
                </a:rPr>
                <a:t>案例提醒</a:t>
              </a:r>
            </a:p>
          </p:txBody>
        </p:sp>
        <p:grpSp>
          <p:nvGrpSpPr>
            <p:cNvPr id="12301" name="组合 13"/>
            <p:cNvGrpSpPr/>
            <p:nvPr/>
          </p:nvGrpSpPr>
          <p:grpSpPr bwMode="auto">
            <a:xfrm>
              <a:off x="6235085" y="1187698"/>
              <a:ext cx="409844" cy="409842"/>
              <a:chOff x="1381389" y="1240733"/>
              <a:chExt cx="409844" cy="409842"/>
            </a:xfrm>
          </p:grpSpPr>
          <p:sp>
            <p:nvSpPr>
              <p:cNvPr id="12302" name="椭圆 14"/>
              <p:cNvSpPr>
                <a:spLocks noChangeArrowheads="1"/>
              </p:cNvSpPr>
              <p:nvPr/>
            </p:nvSpPr>
            <p:spPr bwMode="auto">
              <a:xfrm>
                <a:off x="1381389" y="1240733"/>
                <a:ext cx="409844" cy="40984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2303" name="Freeform 5"/>
              <p:cNvSpPr>
                <a:spLocks noEditPoints="1"/>
              </p:cNvSpPr>
              <p:nvPr/>
            </p:nvSpPr>
            <p:spPr bwMode="auto">
              <a:xfrm>
                <a:off x="1423399" y="1321039"/>
                <a:ext cx="301429" cy="249230"/>
              </a:xfrm>
              <a:custGeom>
                <a:avLst/>
                <a:gdLst>
                  <a:gd name="T0" fmla="*/ 2147483647 w 1753"/>
                  <a:gd name="T1" fmla="*/ 2147483647 h 1464"/>
                  <a:gd name="T2" fmla="*/ 2147483647 w 1753"/>
                  <a:gd name="T3" fmla="*/ 2147483647 h 1464"/>
                  <a:gd name="T4" fmla="*/ 2147483647 w 1753"/>
                  <a:gd name="T5" fmla="*/ 2147483647 h 1464"/>
                  <a:gd name="T6" fmla="*/ 2147483647 w 1753"/>
                  <a:gd name="T7" fmla="*/ 2147483647 h 1464"/>
                  <a:gd name="T8" fmla="*/ 2147483647 w 1753"/>
                  <a:gd name="T9" fmla="*/ 2147483647 h 1464"/>
                  <a:gd name="T10" fmla="*/ 2147483647 w 1753"/>
                  <a:gd name="T11" fmla="*/ 2147483647 h 1464"/>
                  <a:gd name="T12" fmla="*/ 2147483647 w 1753"/>
                  <a:gd name="T13" fmla="*/ 2147483647 h 1464"/>
                  <a:gd name="T14" fmla="*/ 2147483647 w 1753"/>
                  <a:gd name="T15" fmla="*/ 2147483647 h 1464"/>
                  <a:gd name="T16" fmla="*/ 2147483647 w 1753"/>
                  <a:gd name="T17" fmla="*/ 2147483647 h 1464"/>
                  <a:gd name="T18" fmla="*/ 2147483647 w 1753"/>
                  <a:gd name="T19" fmla="*/ 2147483647 h 1464"/>
                  <a:gd name="T20" fmla="*/ 2147483647 w 1753"/>
                  <a:gd name="T21" fmla="*/ 2147483647 h 1464"/>
                  <a:gd name="T22" fmla="*/ 2147483647 w 1753"/>
                  <a:gd name="T23" fmla="*/ 2147483647 h 1464"/>
                  <a:gd name="T24" fmla="*/ 2147483647 w 1753"/>
                  <a:gd name="T25" fmla="*/ 2147483647 h 1464"/>
                  <a:gd name="T26" fmla="*/ 2147483647 w 1753"/>
                  <a:gd name="T27" fmla="*/ 2147483647 h 1464"/>
                  <a:gd name="T28" fmla="*/ 2147483647 w 1753"/>
                  <a:gd name="T29" fmla="*/ 2147483647 h 1464"/>
                  <a:gd name="T30" fmla="*/ 2147483647 w 1753"/>
                  <a:gd name="T31" fmla="*/ 2147483647 h 1464"/>
                  <a:gd name="T32" fmla="*/ 2147483647 w 1753"/>
                  <a:gd name="T33" fmla="*/ 2147483647 h 1464"/>
                  <a:gd name="T34" fmla="*/ 2147483647 w 1753"/>
                  <a:gd name="T35" fmla="*/ 2147483647 h 1464"/>
                  <a:gd name="T36" fmla="*/ 2147483647 w 1753"/>
                  <a:gd name="T37" fmla="*/ 2147483647 h 1464"/>
                  <a:gd name="T38" fmla="*/ 2147483647 w 1753"/>
                  <a:gd name="T39" fmla="*/ 2147483647 h 1464"/>
                  <a:gd name="T40" fmla="*/ 2147483647 w 1753"/>
                  <a:gd name="T41" fmla="*/ 2147483647 h 1464"/>
                  <a:gd name="T42" fmla="*/ 2147483647 w 1753"/>
                  <a:gd name="T43" fmla="*/ 2147483647 h 1464"/>
                  <a:gd name="T44" fmla="*/ 2147483647 w 1753"/>
                  <a:gd name="T45" fmla="*/ 2147483647 h 1464"/>
                  <a:gd name="T46" fmla="*/ 2147483647 w 1753"/>
                  <a:gd name="T47" fmla="*/ 2147483647 h 1464"/>
                  <a:gd name="T48" fmla="*/ 2147483647 w 1753"/>
                  <a:gd name="T49" fmla="*/ 2147483647 h 1464"/>
                  <a:gd name="T50" fmla="*/ 2147483647 w 1753"/>
                  <a:gd name="T51" fmla="*/ 2147483647 h 1464"/>
                  <a:gd name="T52" fmla="*/ 2147483647 w 1753"/>
                  <a:gd name="T53" fmla="*/ 2147483647 h 1464"/>
                  <a:gd name="T54" fmla="*/ 2147483647 w 1753"/>
                  <a:gd name="T55" fmla="*/ 0 h 1464"/>
                  <a:gd name="T56" fmla="*/ 0 w 1753"/>
                  <a:gd name="T57" fmla="*/ 2147483647 h 1464"/>
                  <a:gd name="T58" fmla="*/ 2147483647 w 1753"/>
                  <a:gd name="T59" fmla="*/ 2147483647 h 1464"/>
                  <a:gd name="T60" fmla="*/ 2147483647 w 1753"/>
                  <a:gd name="T61" fmla="*/ 2147483647 h 1464"/>
                  <a:gd name="T62" fmla="*/ 2147483647 w 1753"/>
                  <a:gd name="T63" fmla="*/ 2147483647 h 1464"/>
                  <a:gd name="T64" fmla="*/ 2147483647 w 1753"/>
                  <a:gd name="T65" fmla="*/ 2147483647 h 1464"/>
                  <a:gd name="T66" fmla="*/ 2147483647 w 1753"/>
                  <a:gd name="T67" fmla="*/ 2147483647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3" h="1464">
                    <a:moveTo>
                      <a:pt x="487" y="542"/>
                    </a:moveTo>
                    <a:lnTo>
                      <a:pt x="1638" y="542"/>
                    </a:lnTo>
                    <a:lnTo>
                      <a:pt x="1638" y="1348"/>
                    </a:lnTo>
                    <a:lnTo>
                      <a:pt x="487" y="1348"/>
                    </a:lnTo>
                    <a:lnTo>
                      <a:pt x="487" y="542"/>
                    </a:lnTo>
                    <a:close/>
                    <a:moveTo>
                      <a:pt x="741" y="890"/>
                    </a:moveTo>
                    <a:cubicBezTo>
                      <a:pt x="801" y="890"/>
                      <a:pt x="850" y="841"/>
                      <a:pt x="850" y="781"/>
                    </a:cubicBezTo>
                    <a:cubicBezTo>
                      <a:pt x="850" y="721"/>
                      <a:pt x="801" y="672"/>
                      <a:pt x="741" y="672"/>
                    </a:cubicBezTo>
                    <a:cubicBezTo>
                      <a:pt x="680" y="672"/>
                      <a:pt x="632" y="721"/>
                      <a:pt x="632" y="781"/>
                    </a:cubicBezTo>
                    <a:cubicBezTo>
                      <a:pt x="632" y="841"/>
                      <a:pt x="680" y="890"/>
                      <a:pt x="741" y="890"/>
                    </a:cubicBezTo>
                    <a:close/>
                    <a:moveTo>
                      <a:pt x="1411" y="854"/>
                    </a:moveTo>
                    <a:lnTo>
                      <a:pt x="1319" y="885"/>
                    </a:lnTo>
                    <a:lnTo>
                      <a:pt x="1239" y="734"/>
                    </a:lnTo>
                    <a:lnTo>
                      <a:pt x="981" y="1106"/>
                    </a:lnTo>
                    <a:lnTo>
                      <a:pt x="843" y="1017"/>
                    </a:lnTo>
                    <a:lnTo>
                      <a:pt x="626" y="1253"/>
                    </a:lnTo>
                    <a:lnTo>
                      <a:pt x="1534" y="1253"/>
                    </a:lnTo>
                    <a:lnTo>
                      <a:pt x="1411" y="854"/>
                    </a:lnTo>
                    <a:close/>
                    <a:moveTo>
                      <a:pt x="149" y="562"/>
                    </a:moveTo>
                    <a:lnTo>
                      <a:pt x="372" y="476"/>
                    </a:lnTo>
                    <a:lnTo>
                      <a:pt x="372" y="1142"/>
                    </a:lnTo>
                    <a:lnTo>
                      <a:pt x="149" y="562"/>
                    </a:lnTo>
                    <a:close/>
                    <a:moveTo>
                      <a:pt x="1330" y="427"/>
                    </a:moveTo>
                    <a:lnTo>
                      <a:pt x="500" y="427"/>
                    </a:lnTo>
                    <a:lnTo>
                      <a:pt x="1223" y="149"/>
                    </a:lnTo>
                    <a:lnTo>
                      <a:pt x="1330" y="427"/>
                    </a:lnTo>
                    <a:close/>
                    <a:moveTo>
                      <a:pt x="1453" y="427"/>
                    </a:moveTo>
                    <a:lnTo>
                      <a:pt x="1289" y="0"/>
                    </a:lnTo>
                    <a:lnTo>
                      <a:pt x="0" y="496"/>
                    </a:lnTo>
                    <a:lnTo>
                      <a:pt x="372" y="1463"/>
                    </a:lnTo>
                    <a:lnTo>
                      <a:pt x="372" y="1464"/>
                    </a:lnTo>
                    <a:lnTo>
                      <a:pt x="1753" y="1464"/>
                    </a:lnTo>
                    <a:lnTo>
                      <a:pt x="1753" y="427"/>
                    </a:lnTo>
                    <a:lnTo>
                      <a:pt x="1453" y="42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pic>
        <p:nvPicPr>
          <p:cNvPr id="19" name="图片 18"/>
          <p:cNvPicPr>
            <a:picLocks noChangeAspect="1"/>
          </p:cNvPicPr>
          <p:nvPr/>
        </p:nvPicPr>
        <p:blipFill>
          <a:blip r:embed="rId3" cstate="email"/>
          <a:srcRect/>
          <a:stretch>
            <a:fillRect/>
          </a:stretch>
        </p:blipFill>
        <p:spPr bwMode="auto">
          <a:xfrm>
            <a:off x="-33560" y="4725144"/>
            <a:ext cx="2103565" cy="2023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A793E460-A618-AB8C-8BFC-EDF36DA0CF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55655" y="1700139"/>
            <a:ext cx="4572194" cy="3457722"/>
          </a:xfrm>
          <a:prstGeom prst="rect">
            <a:avLst/>
          </a:prstGeom>
        </p:spPr>
      </p:pic>
      <p:pic>
        <p:nvPicPr>
          <p:cNvPr id="14" name="图片 13" descr="logo3">
            <a:extLst>
              <a:ext uri="{FF2B5EF4-FFF2-40B4-BE49-F238E27FC236}">
                <a16:creationId xmlns:a16="http://schemas.microsoft.com/office/drawing/2014/main" id="{924B0A55-19F8-F722-9796-7C180476BB65}"/>
              </a:ext>
            </a:extLst>
          </p:cNvPr>
          <p:cNvPicPr>
            <a:picLocks noChangeAspect="1"/>
          </p:cNvPicPr>
          <p:nvPr/>
        </p:nvPicPr>
        <p:blipFill>
          <a:blip r:embed="rId5"/>
          <a:stretch>
            <a:fillRect/>
          </a:stretch>
        </p:blipFill>
        <p:spPr>
          <a:xfrm>
            <a:off x="8186613" y="233279"/>
            <a:ext cx="2952328" cy="507288"/>
          </a:xfrm>
          <a:prstGeom prst="rect">
            <a:avLst/>
          </a:prstGeom>
        </p:spPr>
      </p:pic>
      <p:pic>
        <p:nvPicPr>
          <p:cNvPr id="15" name="图片 14">
            <a:extLst>
              <a:ext uri="{FF2B5EF4-FFF2-40B4-BE49-F238E27FC236}">
                <a16:creationId xmlns:a16="http://schemas.microsoft.com/office/drawing/2014/main" id="{355A1F3D-FA1C-EF50-1AA8-B146E2B44315}"/>
              </a:ext>
            </a:extLst>
          </p:cNvPr>
          <p:cNvPicPr>
            <a:picLocks noChangeAspect="1"/>
          </p:cNvPicPr>
          <p:nvPr/>
        </p:nvPicPr>
        <p:blipFill>
          <a:blip r:embed="rId6"/>
          <a:stretch>
            <a:fillRect/>
          </a:stretch>
        </p:blipFill>
        <p:spPr>
          <a:xfrm>
            <a:off x="11327657" y="84915"/>
            <a:ext cx="835393" cy="835393"/>
          </a:xfrm>
          <a:prstGeom prst="rect">
            <a:avLst/>
          </a:prstGeom>
        </p:spPr>
      </p:pic>
    </p:spTree>
    <p:extLst>
      <p:ext uri="{BB962C8B-B14F-4D97-AF65-F5344CB8AC3E}">
        <p14:creationId xmlns:p14="http://schemas.microsoft.com/office/powerpoint/2010/main" val="387933811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0-#ppt_w/2"/>
                                          </p:val>
                                        </p:tav>
                                        <p:tav tm="100000">
                                          <p:val>
                                            <p:strVal val="#ppt_x"/>
                                          </p:val>
                                        </p:tav>
                                      </p:tavLst>
                                    </p:anim>
                                    <p:anim calcmode="lin" valueType="num">
                                      <p:cBhvr additive="base">
                                        <p:cTn id="12" dur="3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47"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400"/>
                                        <p:tgtEl>
                                          <p:spTgt spid="19"/>
                                        </p:tgtEl>
                                      </p:cBhvr>
                                    </p:animEffect>
                                    <p:anim calcmode="lin" valueType="num">
                                      <p:cBhvr>
                                        <p:cTn id="17" dur="400" fill="hold"/>
                                        <p:tgtEl>
                                          <p:spTgt spid="19"/>
                                        </p:tgtEl>
                                        <p:attrNameLst>
                                          <p:attrName>ppt_x</p:attrName>
                                        </p:attrNameLst>
                                      </p:cBhvr>
                                      <p:tavLst>
                                        <p:tav tm="0">
                                          <p:val>
                                            <p:strVal val="#ppt_x"/>
                                          </p:val>
                                        </p:tav>
                                        <p:tav tm="100000">
                                          <p:val>
                                            <p:strVal val="#ppt_x"/>
                                          </p:val>
                                        </p:tav>
                                      </p:tavLst>
                                    </p:anim>
                                    <p:anim calcmode="lin" valueType="num">
                                      <p:cBhvr>
                                        <p:cTn id="18" dur="4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8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400"/>
                                        <p:tgtEl>
                                          <p:spTgt spid="9"/>
                                        </p:tgtEl>
                                      </p:cBhvr>
                                    </p:animEffect>
                                  </p:childTnLst>
                                </p:cTn>
                              </p:par>
                            </p:childTnLst>
                          </p:cTn>
                        </p:par>
                        <p:par>
                          <p:cTn id="23" fill="hold">
                            <p:stCondLst>
                              <p:cond delay="1200"/>
                            </p:stCondLst>
                            <p:childTnLst>
                              <p:par>
                                <p:cTn id="24" presetID="3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400" fill="hold"/>
                                        <p:tgtEl>
                                          <p:spTgt spid="3"/>
                                        </p:tgtEl>
                                        <p:attrNameLst>
                                          <p:attrName>ppt_w</p:attrName>
                                        </p:attrNameLst>
                                      </p:cBhvr>
                                      <p:tavLst>
                                        <p:tav tm="0">
                                          <p:val>
                                            <p:fltVal val="0"/>
                                          </p:val>
                                        </p:tav>
                                        <p:tav tm="100000">
                                          <p:val>
                                            <p:strVal val="#ppt_w"/>
                                          </p:val>
                                        </p:tav>
                                      </p:tavLst>
                                    </p:anim>
                                    <p:anim calcmode="lin" valueType="num">
                                      <p:cBhvr>
                                        <p:cTn id="27" dur="400" fill="hold"/>
                                        <p:tgtEl>
                                          <p:spTgt spid="3"/>
                                        </p:tgtEl>
                                        <p:attrNameLst>
                                          <p:attrName>ppt_h</p:attrName>
                                        </p:attrNameLst>
                                      </p:cBhvr>
                                      <p:tavLst>
                                        <p:tav tm="0">
                                          <p:val>
                                            <p:fltVal val="0"/>
                                          </p:val>
                                        </p:tav>
                                        <p:tav tm="100000">
                                          <p:val>
                                            <p:strVal val="#ppt_h"/>
                                          </p:val>
                                        </p:tav>
                                      </p:tavLst>
                                    </p:anim>
                                    <p:anim calcmode="lin" valueType="num">
                                      <p:cBhvr>
                                        <p:cTn id="28" dur="400" fill="hold"/>
                                        <p:tgtEl>
                                          <p:spTgt spid="3"/>
                                        </p:tgtEl>
                                        <p:attrNameLst>
                                          <p:attrName>style.rotation</p:attrName>
                                        </p:attrNameLst>
                                      </p:cBhvr>
                                      <p:tavLst>
                                        <p:tav tm="0">
                                          <p:val>
                                            <p:fltVal val="90"/>
                                          </p:val>
                                        </p:tav>
                                        <p:tav tm="100000">
                                          <p:val>
                                            <p:fltVal val="0"/>
                                          </p:val>
                                        </p:tav>
                                      </p:tavLst>
                                    </p:anim>
                                    <p:animEffect transition="in" filter="fade">
                                      <p:cBhvr>
                                        <p:cTn id="29" dur="400"/>
                                        <p:tgtEl>
                                          <p:spTgt spid="3"/>
                                        </p:tgtEl>
                                      </p:cBhvr>
                                    </p:animEffect>
                                  </p:childTnLst>
                                </p:cTn>
                              </p:par>
                            </p:childTnLst>
                          </p:cTn>
                        </p:par>
                        <p:par>
                          <p:cTn id="30" fill="hold">
                            <p:stCondLst>
                              <p:cond delay="1600"/>
                            </p:stCondLst>
                            <p:childTnLst>
                              <p:par>
                                <p:cTn id="31" presetID="22" presetClass="entr" presetSubtype="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par>
                          <p:cTn id="34" fill="hold">
                            <p:stCondLst>
                              <p:cond delay="21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600"/>
                                        <p:tgtEl>
                                          <p:spTgt spid="8"/>
                                        </p:tgtEl>
                                      </p:cBhvr>
                                    </p:animEffect>
                                    <p:anim calcmode="lin" valueType="num">
                                      <p:cBhvr>
                                        <p:cTn id="38" dur="600" fill="hold"/>
                                        <p:tgtEl>
                                          <p:spTgt spid="8"/>
                                        </p:tgtEl>
                                        <p:attrNameLst>
                                          <p:attrName>ppt_x</p:attrName>
                                        </p:attrNameLst>
                                      </p:cBhvr>
                                      <p:tavLst>
                                        <p:tav tm="0">
                                          <p:val>
                                            <p:strVal val="#ppt_x"/>
                                          </p:val>
                                        </p:tav>
                                        <p:tav tm="100000">
                                          <p:val>
                                            <p:strVal val="#ppt_x"/>
                                          </p:val>
                                        </p:tav>
                                      </p:tavLst>
                                    </p:anim>
                                    <p:anim calcmode="lin" valueType="num">
                                      <p:cBhvr>
                                        <p:cTn id="39" dur="6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7" grpId="0" animBg="1"/>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6"/>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矩形 6"/>
          <p:cNvSpPr/>
          <p:nvPr/>
        </p:nvSpPr>
        <p:spPr bwMode="auto">
          <a:xfrm>
            <a:off x="481756" y="871538"/>
            <a:ext cx="11377266" cy="5293766"/>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dirty="0">
              <a:latin typeface="Arial" panose="020B0604020202020204" pitchFamily="34" charset="0"/>
              <a:ea typeface="宋体" panose="02010600030101010101" pitchFamily="2" charset="-122"/>
            </a:endParaRPr>
          </a:p>
        </p:txBody>
      </p:sp>
      <p:sp>
        <p:nvSpPr>
          <p:cNvPr id="8" name="矩形 7"/>
          <p:cNvSpPr/>
          <p:nvPr/>
        </p:nvSpPr>
        <p:spPr>
          <a:xfrm>
            <a:off x="1503515" y="1916832"/>
            <a:ext cx="8097642" cy="2062103"/>
          </a:xfrm>
          <a:prstGeom prst="rect">
            <a:avLst/>
          </a:prstGeom>
        </p:spPr>
        <p:txBody>
          <a:bodyPr wrap="square">
            <a:spAutoFit/>
          </a:bodyPr>
          <a:lstStyle/>
          <a:p>
            <a:pPr eaLnBrk="1" hangingPunct="1"/>
            <a:r>
              <a:rPr lang="zh-CN" altLang="en-US" sz="3200" dirty="0">
                <a:latin typeface="+mn-ea"/>
                <a:ea typeface="+mn-ea"/>
              </a:rPr>
              <a:t>现身说法</a:t>
            </a:r>
            <a:r>
              <a:rPr lang="en-US" altLang="zh-CN" sz="3200" dirty="0">
                <a:latin typeface="+mn-ea"/>
                <a:ea typeface="+mn-ea"/>
              </a:rPr>
              <a:t>1</a:t>
            </a:r>
            <a:r>
              <a:rPr lang="zh-CN" altLang="en-US" sz="3200" dirty="0">
                <a:latin typeface="+mn-ea"/>
                <a:ea typeface="+mn-ea"/>
              </a:rPr>
              <a:t>：网络交友诈骗</a:t>
            </a:r>
            <a:r>
              <a:rPr lang="en-US" altLang="zh-CN" sz="3200" dirty="0">
                <a:latin typeface="+mn-ea"/>
                <a:ea typeface="+mn-ea"/>
              </a:rPr>
              <a:t>——</a:t>
            </a:r>
            <a:r>
              <a:rPr lang="zh-CN" altLang="en-US" sz="3200" dirty="0">
                <a:latin typeface="+mn-ea"/>
                <a:ea typeface="+mn-ea"/>
              </a:rPr>
              <a:t>杨文韬</a:t>
            </a:r>
            <a:endParaRPr lang="en-US" altLang="zh-CN" sz="3200" dirty="0">
              <a:latin typeface="+mn-ea"/>
              <a:ea typeface="+mn-ea"/>
            </a:endParaRPr>
          </a:p>
          <a:p>
            <a:pPr eaLnBrk="1" hangingPunct="1"/>
            <a:endParaRPr lang="en-US" altLang="zh-CN" sz="3200" dirty="0">
              <a:latin typeface="+mn-ea"/>
              <a:ea typeface="+mn-ea"/>
            </a:endParaRPr>
          </a:p>
          <a:p>
            <a:pPr eaLnBrk="1" hangingPunct="1"/>
            <a:endParaRPr lang="en-US" altLang="zh-CN" sz="3200" dirty="0">
              <a:latin typeface="+mn-ea"/>
              <a:ea typeface="+mn-ea"/>
            </a:endParaRPr>
          </a:p>
          <a:p>
            <a:pPr eaLnBrk="1" hangingPunct="1"/>
            <a:r>
              <a:rPr lang="zh-CN" altLang="en-US" sz="3200" dirty="0">
                <a:latin typeface="+mn-ea"/>
                <a:ea typeface="+mn-ea"/>
              </a:rPr>
              <a:t>现身说法</a:t>
            </a:r>
            <a:r>
              <a:rPr lang="en-US" altLang="zh-CN" sz="3200" dirty="0">
                <a:latin typeface="+mn-ea"/>
                <a:ea typeface="+mn-ea"/>
              </a:rPr>
              <a:t>2</a:t>
            </a:r>
            <a:r>
              <a:rPr lang="zh-CN" altLang="en-US" sz="3200" dirty="0">
                <a:latin typeface="+mn-ea"/>
                <a:ea typeface="+mn-ea"/>
              </a:rPr>
              <a:t>：快递异常诈骗</a:t>
            </a:r>
            <a:r>
              <a:rPr lang="en-US" altLang="zh-CN" sz="3200" dirty="0">
                <a:latin typeface="+mn-ea"/>
                <a:ea typeface="+mn-ea"/>
              </a:rPr>
              <a:t>——</a:t>
            </a:r>
            <a:r>
              <a:rPr lang="zh-CN" altLang="en-US" sz="3200" dirty="0">
                <a:latin typeface="+mn-ea"/>
                <a:ea typeface="+mn-ea"/>
              </a:rPr>
              <a:t>谢晓枫</a:t>
            </a:r>
          </a:p>
        </p:txBody>
      </p:sp>
      <p:sp>
        <p:nvSpPr>
          <p:cNvPr id="9" name="矩形 8"/>
          <p:cNvSpPr>
            <a:spLocks noChangeArrowheads="1"/>
          </p:cNvSpPr>
          <p:nvPr/>
        </p:nvSpPr>
        <p:spPr bwMode="auto">
          <a:xfrm>
            <a:off x="481756" y="223838"/>
            <a:ext cx="11377265"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nvGrpSpPr>
          <p:cNvPr id="3" name="组合 2"/>
          <p:cNvGrpSpPr/>
          <p:nvPr/>
        </p:nvGrpSpPr>
        <p:grpSpPr bwMode="auto">
          <a:xfrm>
            <a:off x="783174" y="267824"/>
            <a:ext cx="2527300" cy="461665"/>
            <a:chOff x="6235085" y="1173661"/>
            <a:chExt cx="2528093" cy="461368"/>
          </a:xfrm>
        </p:grpSpPr>
        <p:sp>
          <p:nvSpPr>
            <p:cNvPr id="12300" name="矩形 10"/>
            <p:cNvSpPr>
              <a:spLocks noChangeArrowheads="1"/>
            </p:cNvSpPr>
            <p:nvPr/>
          </p:nvSpPr>
          <p:spPr bwMode="auto">
            <a:xfrm>
              <a:off x="6692395" y="1173661"/>
              <a:ext cx="2070783" cy="46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chemeClr val="accent2"/>
                  </a:solidFill>
                  <a:latin typeface="微软雅黑" panose="020B0503020204020204" pitchFamily="34" charset="-122"/>
                </a:rPr>
                <a:t>现身说法</a:t>
              </a:r>
            </a:p>
          </p:txBody>
        </p:sp>
        <p:grpSp>
          <p:nvGrpSpPr>
            <p:cNvPr id="12301" name="组合 13"/>
            <p:cNvGrpSpPr/>
            <p:nvPr/>
          </p:nvGrpSpPr>
          <p:grpSpPr bwMode="auto">
            <a:xfrm>
              <a:off x="6235085" y="1187698"/>
              <a:ext cx="409844" cy="409842"/>
              <a:chOff x="1381389" y="1240733"/>
              <a:chExt cx="409844" cy="409842"/>
            </a:xfrm>
          </p:grpSpPr>
          <p:sp>
            <p:nvSpPr>
              <p:cNvPr id="12302" name="椭圆 14"/>
              <p:cNvSpPr>
                <a:spLocks noChangeArrowheads="1"/>
              </p:cNvSpPr>
              <p:nvPr/>
            </p:nvSpPr>
            <p:spPr bwMode="auto">
              <a:xfrm>
                <a:off x="1381389" y="1240733"/>
                <a:ext cx="409844" cy="40984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2303" name="Freeform 5"/>
              <p:cNvSpPr>
                <a:spLocks noEditPoints="1"/>
              </p:cNvSpPr>
              <p:nvPr/>
            </p:nvSpPr>
            <p:spPr bwMode="auto">
              <a:xfrm>
                <a:off x="1423399" y="1321039"/>
                <a:ext cx="301429" cy="249230"/>
              </a:xfrm>
              <a:custGeom>
                <a:avLst/>
                <a:gdLst>
                  <a:gd name="T0" fmla="*/ 2147483647 w 1753"/>
                  <a:gd name="T1" fmla="*/ 2147483647 h 1464"/>
                  <a:gd name="T2" fmla="*/ 2147483647 w 1753"/>
                  <a:gd name="T3" fmla="*/ 2147483647 h 1464"/>
                  <a:gd name="T4" fmla="*/ 2147483647 w 1753"/>
                  <a:gd name="T5" fmla="*/ 2147483647 h 1464"/>
                  <a:gd name="T6" fmla="*/ 2147483647 w 1753"/>
                  <a:gd name="T7" fmla="*/ 2147483647 h 1464"/>
                  <a:gd name="T8" fmla="*/ 2147483647 w 1753"/>
                  <a:gd name="T9" fmla="*/ 2147483647 h 1464"/>
                  <a:gd name="T10" fmla="*/ 2147483647 w 1753"/>
                  <a:gd name="T11" fmla="*/ 2147483647 h 1464"/>
                  <a:gd name="T12" fmla="*/ 2147483647 w 1753"/>
                  <a:gd name="T13" fmla="*/ 2147483647 h 1464"/>
                  <a:gd name="T14" fmla="*/ 2147483647 w 1753"/>
                  <a:gd name="T15" fmla="*/ 2147483647 h 1464"/>
                  <a:gd name="T16" fmla="*/ 2147483647 w 1753"/>
                  <a:gd name="T17" fmla="*/ 2147483647 h 1464"/>
                  <a:gd name="T18" fmla="*/ 2147483647 w 1753"/>
                  <a:gd name="T19" fmla="*/ 2147483647 h 1464"/>
                  <a:gd name="T20" fmla="*/ 2147483647 w 1753"/>
                  <a:gd name="T21" fmla="*/ 2147483647 h 1464"/>
                  <a:gd name="T22" fmla="*/ 2147483647 w 1753"/>
                  <a:gd name="T23" fmla="*/ 2147483647 h 1464"/>
                  <a:gd name="T24" fmla="*/ 2147483647 w 1753"/>
                  <a:gd name="T25" fmla="*/ 2147483647 h 1464"/>
                  <a:gd name="T26" fmla="*/ 2147483647 w 1753"/>
                  <a:gd name="T27" fmla="*/ 2147483647 h 1464"/>
                  <a:gd name="T28" fmla="*/ 2147483647 w 1753"/>
                  <a:gd name="T29" fmla="*/ 2147483647 h 1464"/>
                  <a:gd name="T30" fmla="*/ 2147483647 w 1753"/>
                  <a:gd name="T31" fmla="*/ 2147483647 h 1464"/>
                  <a:gd name="T32" fmla="*/ 2147483647 w 1753"/>
                  <a:gd name="T33" fmla="*/ 2147483647 h 1464"/>
                  <a:gd name="T34" fmla="*/ 2147483647 w 1753"/>
                  <a:gd name="T35" fmla="*/ 2147483647 h 1464"/>
                  <a:gd name="T36" fmla="*/ 2147483647 w 1753"/>
                  <a:gd name="T37" fmla="*/ 2147483647 h 1464"/>
                  <a:gd name="T38" fmla="*/ 2147483647 w 1753"/>
                  <a:gd name="T39" fmla="*/ 2147483647 h 1464"/>
                  <a:gd name="T40" fmla="*/ 2147483647 w 1753"/>
                  <a:gd name="T41" fmla="*/ 2147483647 h 1464"/>
                  <a:gd name="T42" fmla="*/ 2147483647 w 1753"/>
                  <a:gd name="T43" fmla="*/ 2147483647 h 1464"/>
                  <a:gd name="T44" fmla="*/ 2147483647 w 1753"/>
                  <a:gd name="T45" fmla="*/ 2147483647 h 1464"/>
                  <a:gd name="T46" fmla="*/ 2147483647 w 1753"/>
                  <a:gd name="T47" fmla="*/ 2147483647 h 1464"/>
                  <a:gd name="T48" fmla="*/ 2147483647 w 1753"/>
                  <a:gd name="T49" fmla="*/ 2147483647 h 1464"/>
                  <a:gd name="T50" fmla="*/ 2147483647 w 1753"/>
                  <a:gd name="T51" fmla="*/ 2147483647 h 1464"/>
                  <a:gd name="T52" fmla="*/ 2147483647 w 1753"/>
                  <a:gd name="T53" fmla="*/ 2147483647 h 1464"/>
                  <a:gd name="T54" fmla="*/ 2147483647 w 1753"/>
                  <a:gd name="T55" fmla="*/ 0 h 1464"/>
                  <a:gd name="T56" fmla="*/ 0 w 1753"/>
                  <a:gd name="T57" fmla="*/ 2147483647 h 1464"/>
                  <a:gd name="T58" fmla="*/ 2147483647 w 1753"/>
                  <a:gd name="T59" fmla="*/ 2147483647 h 1464"/>
                  <a:gd name="T60" fmla="*/ 2147483647 w 1753"/>
                  <a:gd name="T61" fmla="*/ 2147483647 h 1464"/>
                  <a:gd name="T62" fmla="*/ 2147483647 w 1753"/>
                  <a:gd name="T63" fmla="*/ 2147483647 h 1464"/>
                  <a:gd name="T64" fmla="*/ 2147483647 w 1753"/>
                  <a:gd name="T65" fmla="*/ 2147483647 h 1464"/>
                  <a:gd name="T66" fmla="*/ 2147483647 w 1753"/>
                  <a:gd name="T67" fmla="*/ 2147483647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3" h="1464">
                    <a:moveTo>
                      <a:pt x="487" y="542"/>
                    </a:moveTo>
                    <a:lnTo>
                      <a:pt x="1638" y="542"/>
                    </a:lnTo>
                    <a:lnTo>
                      <a:pt x="1638" y="1348"/>
                    </a:lnTo>
                    <a:lnTo>
                      <a:pt x="487" y="1348"/>
                    </a:lnTo>
                    <a:lnTo>
                      <a:pt x="487" y="542"/>
                    </a:lnTo>
                    <a:close/>
                    <a:moveTo>
                      <a:pt x="741" y="890"/>
                    </a:moveTo>
                    <a:cubicBezTo>
                      <a:pt x="801" y="890"/>
                      <a:pt x="850" y="841"/>
                      <a:pt x="850" y="781"/>
                    </a:cubicBezTo>
                    <a:cubicBezTo>
                      <a:pt x="850" y="721"/>
                      <a:pt x="801" y="672"/>
                      <a:pt x="741" y="672"/>
                    </a:cubicBezTo>
                    <a:cubicBezTo>
                      <a:pt x="680" y="672"/>
                      <a:pt x="632" y="721"/>
                      <a:pt x="632" y="781"/>
                    </a:cubicBezTo>
                    <a:cubicBezTo>
                      <a:pt x="632" y="841"/>
                      <a:pt x="680" y="890"/>
                      <a:pt x="741" y="890"/>
                    </a:cubicBezTo>
                    <a:close/>
                    <a:moveTo>
                      <a:pt x="1411" y="854"/>
                    </a:moveTo>
                    <a:lnTo>
                      <a:pt x="1319" y="885"/>
                    </a:lnTo>
                    <a:lnTo>
                      <a:pt x="1239" y="734"/>
                    </a:lnTo>
                    <a:lnTo>
                      <a:pt x="981" y="1106"/>
                    </a:lnTo>
                    <a:lnTo>
                      <a:pt x="843" y="1017"/>
                    </a:lnTo>
                    <a:lnTo>
                      <a:pt x="626" y="1253"/>
                    </a:lnTo>
                    <a:lnTo>
                      <a:pt x="1534" y="1253"/>
                    </a:lnTo>
                    <a:lnTo>
                      <a:pt x="1411" y="854"/>
                    </a:lnTo>
                    <a:close/>
                    <a:moveTo>
                      <a:pt x="149" y="562"/>
                    </a:moveTo>
                    <a:lnTo>
                      <a:pt x="372" y="476"/>
                    </a:lnTo>
                    <a:lnTo>
                      <a:pt x="372" y="1142"/>
                    </a:lnTo>
                    <a:lnTo>
                      <a:pt x="149" y="562"/>
                    </a:lnTo>
                    <a:close/>
                    <a:moveTo>
                      <a:pt x="1330" y="427"/>
                    </a:moveTo>
                    <a:lnTo>
                      <a:pt x="500" y="427"/>
                    </a:lnTo>
                    <a:lnTo>
                      <a:pt x="1223" y="149"/>
                    </a:lnTo>
                    <a:lnTo>
                      <a:pt x="1330" y="427"/>
                    </a:lnTo>
                    <a:close/>
                    <a:moveTo>
                      <a:pt x="1453" y="427"/>
                    </a:moveTo>
                    <a:lnTo>
                      <a:pt x="1289" y="0"/>
                    </a:lnTo>
                    <a:lnTo>
                      <a:pt x="0" y="496"/>
                    </a:lnTo>
                    <a:lnTo>
                      <a:pt x="372" y="1463"/>
                    </a:lnTo>
                    <a:lnTo>
                      <a:pt x="372" y="1464"/>
                    </a:lnTo>
                    <a:lnTo>
                      <a:pt x="1753" y="1464"/>
                    </a:lnTo>
                    <a:lnTo>
                      <a:pt x="1753" y="427"/>
                    </a:lnTo>
                    <a:lnTo>
                      <a:pt x="1453" y="42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pic>
        <p:nvPicPr>
          <p:cNvPr id="19" name="图片 18"/>
          <p:cNvPicPr>
            <a:picLocks noChangeAspect="1"/>
          </p:cNvPicPr>
          <p:nvPr/>
        </p:nvPicPr>
        <p:blipFill>
          <a:blip r:embed="rId3" cstate="email"/>
          <a:srcRect/>
          <a:stretch>
            <a:fillRect/>
          </a:stretch>
        </p:blipFill>
        <p:spPr bwMode="auto">
          <a:xfrm>
            <a:off x="-33560" y="4725144"/>
            <a:ext cx="2103565" cy="2023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descr="logo3">
            <a:extLst>
              <a:ext uri="{FF2B5EF4-FFF2-40B4-BE49-F238E27FC236}">
                <a16:creationId xmlns:a16="http://schemas.microsoft.com/office/drawing/2014/main" id="{924B0A55-19F8-F722-9796-7C180476BB65}"/>
              </a:ext>
            </a:extLst>
          </p:cNvPr>
          <p:cNvPicPr>
            <a:picLocks noChangeAspect="1"/>
          </p:cNvPicPr>
          <p:nvPr/>
        </p:nvPicPr>
        <p:blipFill>
          <a:blip r:embed="rId4"/>
          <a:stretch>
            <a:fillRect/>
          </a:stretch>
        </p:blipFill>
        <p:spPr>
          <a:xfrm>
            <a:off x="8186613" y="233279"/>
            <a:ext cx="2952328" cy="507288"/>
          </a:xfrm>
          <a:prstGeom prst="rect">
            <a:avLst/>
          </a:prstGeom>
        </p:spPr>
      </p:pic>
      <p:pic>
        <p:nvPicPr>
          <p:cNvPr id="15" name="图片 14">
            <a:extLst>
              <a:ext uri="{FF2B5EF4-FFF2-40B4-BE49-F238E27FC236}">
                <a16:creationId xmlns:a16="http://schemas.microsoft.com/office/drawing/2014/main" id="{355A1F3D-FA1C-EF50-1AA8-B146E2B44315}"/>
              </a:ext>
            </a:extLst>
          </p:cNvPr>
          <p:cNvPicPr>
            <a:picLocks noChangeAspect="1"/>
          </p:cNvPicPr>
          <p:nvPr/>
        </p:nvPicPr>
        <p:blipFill>
          <a:blip r:embed="rId5"/>
          <a:stretch>
            <a:fillRect/>
          </a:stretch>
        </p:blipFill>
        <p:spPr>
          <a:xfrm>
            <a:off x="11327657" y="84915"/>
            <a:ext cx="835393" cy="835393"/>
          </a:xfrm>
          <a:prstGeom prst="rect">
            <a:avLst/>
          </a:prstGeom>
        </p:spPr>
      </p:pic>
    </p:spTree>
    <p:extLst>
      <p:ext uri="{BB962C8B-B14F-4D97-AF65-F5344CB8AC3E}">
        <p14:creationId xmlns:p14="http://schemas.microsoft.com/office/powerpoint/2010/main" val="336926743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0-#ppt_w/2"/>
                                          </p:val>
                                        </p:tav>
                                        <p:tav tm="100000">
                                          <p:val>
                                            <p:strVal val="#ppt_x"/>
                                          </p:val>
                                        </p:tav>
                                      </p:tavLst>
                                    </p:anim>
                                    <p:anim calcmode="lin" valueType="num">
                                      <p:cBhvr additive="base">
                                        <p:cTn id="12" dur="3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47"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400"/>
                                        <p:tgtEl>
                                          <p:spTgt spid="19"/>
                                        </p:tgtEl>
                                      </p:cBhvr>
                                    </p:animEffect>
                                    <p:anim calcmode="lin" valueType="num">
                                      <p:cBhvr>
                                        <p:cTn id="17" dur="400" fill="hold"/>
                                        <p:tgtEl>
                                          <p:spTgt spid="19"/>
                                        </p:tgtEl>
                                        <p:attrNameLst>
                                          <p:attrName>ppt_x</p:attrName>
                                        </p:attrNameLst>
                                      </p:cBhvr>
                                      <p:tavLst>
                                        <p:tav tm="0">
                                          <p:val>
                                            <p:strVal val="#ppt_x"/>
                                          </p:val>
                                        </p:tav>
                                        <p:tav tm="100000">
                                          <p:val>
                                            <p:strVal val="#ppt_x"/>
                                          </p:val>
                                        </p:tav>
                                      </p:tavLst>
                                    </p:anim>
                                    <p:anim calcmode="lin" valueType="num">
                                      <p:cBhvr>
                                        <p:cTn id="18" dur="4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8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400"/>
                                        <p:tgtEl>
                                          <p:spTgt spid="9"/>
                                        </p:tgtEl>
                                      </p:cBhvr>
                                    </p:animEffect>
                                  </p:childTnLst>
                                </p:cTn>
                              </p:par>
                            </p:childTnLst>
                          </p:cTn>
                        </p:par>
                        <p:par>
                          <p:cTn id="23" fill="hold">
                            <p:stCondLst>
                              <p:cond delay="1200"/>
                            </p:stCondLst>
                            <p:childTnLst>
                              <p:par>
                                <p:cTn id="24" presetID="3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400" fill="hold"/>
                                        <p:tgtEl>
                                          <p:spTgt spid="3"/>
                                        </p:tgtEl>
                                        <p:attrNameLst>
                                          <p:attrName>ppt_w</p:attrName>
                                        </p:attrNameLst>
                                      </p:cBhvr>
                                      <p:tavLst>
                                        <p:tav tm="0">
                                          <p:val>
                                            <p:fltVal val="0"/>
                                          </p:val>
                                        </p:tav>
                                        <p:tav tm="100000">
                                          <p:val>
                                            <p:strVal val="#ppt_w"/>
                                          </p:val>
                                        </p:tav>
                                      </p:tavLst>
                                    </p:anim>
                                    <p:anim calcmode="lin" valueType="num">
                                      <p:cBhvr>
                                        <p:cTn id="27" dur="400" fill="hold"/>
                                        <p:tgtEl>
                                          <p:spTgt spid="3"/>
                                        </p:tgtEl>
                                        <p:attrNameLst>
                                          <p:attrName>ppt_h</p:attrName>
                                        </p:attrNameLst>
                                      </p:cBhvr>
                                      <p:tavLst>
                                        <p:tav tm="0">
                                          <p:val>
                                            <p:fltVal val="0"/>
                                          </p:val>
                                        </p:tav>
                                        <p:tav tm="100000">
                                          <p:val>
                                            <p:strVal val="#ppt_h"/>
                                          </p:val>
                                        </p:tav>
                                      </p:tavLst>
                                    </p:anim>
                                    <p:anim calcmode="lin" valueType="num">
                                      <p:cBhvr>
                                        <p:cTn id="28" dur="400" fill="hold"/>
                                        <p:tgtEl>
                                          <p:spTgt spid="3"/>
                                        </p:tgtEl>
                                        <p:attrNameLst>
                                          <p:attrName>style.rotation</p:attrName>
                                        </p:attrNameLst>
                                      </p:cBhvr>
                                      <p:tavLst>
                                        <p:tav tm="0">
                                          <p:val>
                                            <p:fltVal val="90"/>
                                          </p:val>
                                        </p:tav>
                                        <p:tav tm="100000">
                                          <p:val>
                                            <p:fltVal val="0"/>
                                          </p:val>
                                        </p:tav>
                                      </p:tavLst>
                                    </p:anim>
                                    <p:animEffect transition="in" filter="fade">
                                      <p:cBhvr>
                                        <p:cTn id="29" dur="400"/>
                                        <p:tgtEl>
                                          <p:spTgt spid="3"/>
                                        </p:tgtEl>
                                      </p:cBhvr>
                                    </p:animEffect>
                                  </p:childTnLst>
                                </p:cTn>
                              </p:par>
                            </p:childTnLst>
                          </p:cTn>
                        </p:par>
                        <p:par>
                          <p:cTn id="30" fill="hold">
                            <p:stCondLst>
                              <p:cond delay="1600"/>
                            </p:stCondLst>
                            <p:childTnLst>
                              <p:par>
                                <p:cTn id="31" presetID="22" presetClass="entr" presetSubtype="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par>
                          <p:cTn id="34" fill="hold">
                            <p:stCondLst>
                              <p:cond delay="21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600"/>
                                        <p:tgtEl>
                                          <p:spTgt spid="8"/>
                                        </p:tgtEl>
                                      </p:cBhvr>
                                    </p:animEffect>
                                    <p:anim calcmode="lin" valueType="num">
                                      <p:cBhvr>
                                        <p:cTn id="38" dur="600" fill="hold"/>
                                        <p:tgtEl>
                                          <p:spTgt spid="8"/>
                                        </p:tgtEl>
                                        <p:attrNameLst>
                                          <p:attrName>ppt_x</p:attrName>
                                        </p:attrNameLst>
                                      </p:cBhvr>
                                      <p:tavLst>
                                        <p:tav tm="0">
                                          <p:val>
                                            <p:strVal val="#ppt_x"/>
                                          </p:val>
                                        </p:tav>
                                        <p:tav tm="100000">
                                          <p:val>
                                            <p:strVal val="#ppt_x"/>
                                          </p:val>
                                        </p:tav>
                                      </p:tavLst>
                                    </p:anim>
                                    <p:anim calcmode="lin" valueType="num">
                                      <p:cBhvr>
                                        <p:cTn id="39" dur="6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7" grpId="0" animBg="1"/>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72709A4E-9EFF-C7DA-7F71-AB865FBAFAE1}"/>
              </a:ext>
            </a:extLst>
          </p:cNvPr>
          <p:cNvSpPr>
            <a:spLocks noGrp="1"/>
          </p:cNvSpPr>
          <p:nvPr>
            <p:ph type="title"/>
          </p:nvPr>
        </p:nvSpPr>
        <p:spPr>
          <a:xfrm>
            <a:off x="915193" y="376564"/>
            <a:ext cx="10366375" cy="773584"/>
          </a:xfrm>
        </p:spPr>
        <p:txBody>
          <a:bodyPr/>
          <a:lstStyle/>
          <a:p>
            <a:pPr algn="ctr"/>
            <a:r>
              <a:rPr lang="zh-CN" altLang="en-US" sz="4400" dirty="0"/>
              <a:t>强烈推荐！！！    </a:t>
            </a:r>
            <a:r>
              <a:rPr lang="zh-CN" altLang="en-US" sz="4400" dirty="0">
                <a:solidFill>
                  <a:srgbClr val="FF0000"/>
                </a:solidFill>
              </a:rPr>
              <a:t>国家反诈</a:t>
            </a:r>
            <a:r>
              <a:rPr lang="en-US" altLang="zh-CN" sz="4400" dirty="0">
                <a:solidFill>
                  <a:srgbClr val="FF0000"/>
                </a:solidFill>
              </a:rPr>
              <a:t>app</a:t>
            </a:r>
            <a:endParaRPr lang="zh-CN" altLang="en-US" sz="4400" dirty="0">
              <a:solidFill>
                <a:srgbClr val="FF0000"/>
              </a:solidFill>
              <a:highlight>
                <a:srgbClr val="FFFF00"/>
              </a:highlight>
            </a:endParaRPr>
          </a:p>
        </p:txBody>
      </p:sp>
      <p:sp>
        <p:nvSpPr>
          <p:cNvPr id="8" name="文本占位符 7">
            <a:extLst>
              <a:ext uri="{FF2B5EF4-FFF2-40B4-BE49-F238E27FC236}">
                <a16:creationId xmlns:a16="http://schemas.microsoft.com/office/drawing/2014/main" id="{A75723FE-486B-CC3C-1BF5-5EAB9FFB4ACD}"/>
              </a:ext>
            </a:extLst>
          </p:cNvPr>
          <p:cNvSpPr>
            <a:spLocks noGrp="1"/>
          </p:cNvSpPr>
          <p:nvPr>
            <p:ph type="body" idx="1"/>
          </p:nvPr>
        </p:nvSpPr>
        <p:spPr>
          <a:xfrm>
            <a:off x="5774144" y="1459670"/>
            <a:ext cx="5951687" cy="5021766"/>
          </a:xfrm>
        </p:spPr>
        <p:txBody>
          <a:bodyPr/>
          <a:lstStyle/>
          <a:p>
            <a:pPr>
              <a:lnSpc>
                <a:spcPct val="150000"/>
              </a:lnSpc>
            </a:pPr>
            <a:r>
              <a:rPr lang="zh-CN" altLang="en-US" sz="2800" dirty="0"/>
              <a:t>国家反诈</a:t>
            </a:r>
            <a:r>
              <a:rPr lang="en-US" altLang="zh-CN" sz="2800" dirty="0"/>
              <a:t>app</a:t>
            </a:r>
            <a:r>
              <a:rPr lang="zh-CN" altLang="en-US" sz="2800" dirty="0"/>
              <a:t>是由公安部刑事侦查局组织开发，是一款能有效预防诈骗、快速举报诈骗内容的软件，软件内有丰富的防诈骗知识，通过学习里面的知识可以有效避免各种网络诈骗的发生，还可以随时向平台举报各种诈骗信息，减少不必要的财产损失。</a:t>
            </a:r>
            <a:br>
              <a:rPr lang="zh-CN" altLang="en-US" dirty="0"/>
            </a:br>
            <a:endParaRPr lang="zh-CN" altLang="en-US" dirty="0"/>
          </a:p>
        </p:txBody>
      </p:sp>
      <p:pic>
        <p:nvPicPr>
          <p:cNvPr id="3" name="图片 2">
            <a:extLst>
              <a:ext uri="{FF2B5EF4-FFF2-40B4-BE49-F238E27FC236}">
                <a16:creationId xmlns:a16="http://schemas.microsoft.com/office/drawing/2014/main" id="{C56B8234-513F-4E20-547D-38376DF40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19" y="1603686"/>
            <a:ext cx="4217027" cy="4497716"/>
          </a:xfrm>
          <a:prstGeom prst="rect">
            <a:avLst/>
          </a:prstGeom>
        </p:spPr>
      </p:pic>
    </p:spTree>
    <p:extLst>
      <p:ext uri="{BB962C8B-B14F-4D97-AF65-F5344CB8AC3E}">
        <p14:creationId xmlns:p14="http://schemas.microsoft.com/office/powerpoint/2010/main" val="426779494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55A6512C-498F-20FE-C23B-A45728CE8311}"/>
              </a:ext>
            </a:extLst>
          </p:cNvPr>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 name="Freeform 6">
            <a:extLst>
              <a:ext uri="{FF2B5EF4-FFF2-40B4-BE49-F238E27FC236}">
                <a16:creationId xmlns:a16="http://schemas.microsoft.com/office/drawing/2014/main" id="{D757AB3F-26E9-5546-0C0C-0E7412881052}"/>
              </a:ext>
            </a:extLst>
          </p:cNvPr>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 name="矩形 5">
            <a:extLst>
              <a:ext uri="{FF2B5EF4-FFF2-40B4-BE49-F238E27FC236}">
                <a16:creationId xmlns:a16="http://schemas.microsoft.com/office/drawing/2014/main" id="{6E82F08E-46D7-F86B-BF67-6540B51B32A1}"/>
              </a:ext>
            </a:extLst>
          </p:cNvPr>
          <p:cNvSpPr>
            <a:spLocks noChangeArrowheads="1"/>
          </p:cNvSpPr>
          <p:nvPr/>
        </p:nvSpPr>
        <p:spPr bwMode="auto">
          <a:xfrm>
            <a:off x="481756" y="223838"/>
            <a:ext cx="11377265"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7" name="TextBox 12">
            <a:extLst>
              <a:ext uri="{FF2B5EF4-FFF2-40B4-BE49-F238E27FC236}">
                <a16:creationId xmlns:a16="http://schemas.microsoft.com/office/drawing/2014/main" id="{B7EE1B9E-A722-1047-0D2F-5A8EC10364D9}"/>
              </a:ext>
            </a:extLst>
          </p:cNvPr>
          <p:cNvSpPr txBox="1">
            <a:spLocks noChangeArrowheads="1"/>
          </p:cNvSpPr>
          <p:nvPr/>
        </p:nvSpPr>
        <p:spPr bwMode="auto">
          <a:xfrm>
            <a:off x="921689" y="217159"/>
            <a:ext cx="48974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200" b="1" dirty="0">
                <a:solidFill>
                  <a:schemeClr val="accent2"/>
                </a:solidFill>
                <a:latin typeface="微软雅黑" panose="020B0503020204020204" pitchFamily="34" charset="-122"/>
              </a:rPr>
              <a:t>视频总结</a:t>
            </a:r>
          </a:p>
        </p:txBody>
      </p:sp>
      <p:pic>
        <p:nvPicPr>
          <p:cNvPr id="8" name="图片 7" descr="logo3">
            <a:extLst>
              <a:ext uri="{FF2B5EF4-FFF2-40B4-BE49-F238E27FC236}">
                <a16:creationId xmlns:a16="http://schemas.microsoft.com/office/drawing/2014/main" id="{96ACF505-25E1-FE22-24C2-DD1594405276}"/>
              </a:ext>
            </a:extLst>
          </p:cNvPr>
          <p:cNvPicPr>
            <a:picLocks noChangeAspect="1"/>
          </p:cNvPicPr>
          <p:nvPr/>
        </p:nvPicPr>
        <p:blipFill>
          <a:blip r:embed="rId4"/>
          <a:stretch>
            <a:fillRect/>
          </a:stretch>
        </p:blipFill>
        <p:spPr>
          <a:xfrm>
            <a:off x="8186613" y="233279"/>
            <a:ext cx="2952328" cy="507288"/>
          </a:xfrm>
          <a:prstGeom prst="rect">
            <a:avLst/>
          </a:prstGeom>
        </p:spPr>
      </p:pic>
      <p:pic>
        <p:nvPicPr>
          <p:cNvPr id="9" name="图片 8">
            <a:extLst>
              <a:ext uri="{FF2B5EF4-FFF2-40B4-BE49-F238E27FC236}">
                <a16:creationId xmlns:a16="http://schemas.microsoft.com/office/drawing/2014/main" id="{C6CCD9F1-FDF7-D037-F5F9-BB7933BEF334}"/>
              </a:ext>
            </a:extLst>
          </p:cNvPr>
          <p:cNvPicPr>
            <a:picLocks noChangeAspect="1"/>
          </p:cNvPicPr>
          <p:nvPr/>
        </p:nvPicPr>
        <p:blipFill>
          <a:blip r:embed="rId5"/>
          <a:stretch>
            <a:fillRect/>
          </a:stretch>
        </p:blipFill>
        <p:spPr>
          <a:xfrm>
            <a:off x="11327657" y="84915"/>
            <a:ext cx="835393" cy="835393"/>
          </a:xfrm>
          <a:prstGeom prst="rect">
            <a:avLst/>
          </a:prstGeom>
        </p:spPr>
      </p:pic>
      <p:pic>
        <p:nvPicPr>
          <p:cNvPr id="10" name="WeChat_20220509173319">
            <a:hlinkClick r:id="" action="ppaction://media"/>
            <a:extLst>
              <a:ext uri="{FF2B5EF4-FFF2-40B4-BE49-F238E27FC236}">
                <a16:creationId xmlns:a16="http://schemas.microsoft.com/office/drawing/2014/main" id="{39B6CD1B-EBD8-83F5-F01D-A9EA7418A62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56886" y="980728"/>
            <a:ext cx="2928359" cy="5205972"/>
          </a:xfrm>
          <a:prstGeom prst="rect">
            <a:avLst/>
          </a:prstGeom>
        </p:spPr>
      </p:pic>
      <p:pic>
        <p:nvPicPr>
          <p:cNvPr id="11" name="图片 10">
            <a:extLst>
              <a:ext uri="{FF2B5EF4-FFF2-40B4-BE49-F238E27FC236}">
                <a16:creationId xmlns:a16="http://schemas.microsoft.com/office/drawing/2014/main" id="{88DD708F-B3D9-2939-DE21-9E488B392E2E}"/>
              </a:ext>
            </a:extLst>
          </p:cNvPr>
          <p:cNvPicPr>
            <a:picLocks noChangeAspect="1"/>
          </p:cNvPicPr>
          <p:nvPr/>
        </p:nvPicPr>
        <p:blipFill>
          <a:blip r:embed="rId7"/>
          <a:stretch>
            <a:fillRect/>
          </a:stretch>
        </p:blipFill>
        <p:spPr>
          <a:xfrm>
            <a:off x="5291996" y="1484784"/>
            <a:ext cx="6535478" cy="4584589"/>
          </a:xfrm>
          <a:prstGeom prst="rect">
            <a:avLst/>
          </a:prstGeom>
        </p:spPr>
      </p:pic>
    </p:spTree>
    <p:extLst>
      <p:ext uri="{BB962C8B-B14F-4D97-AF65-F5344CB8AC3E}">
        <p14:creationId xmlns:p14="http://schemas.microsoft.com/office/powerpoint/2010/main" val="227049622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 fill="hold"/>
                                        <p:tgtEl>
                                          <p:spTgt spid="5"/>
                                        </p:tgtEl>
                                        <p:attrNameLst>
                                          <p:attrName>ppt_x</p:attrName>
                                        </p:attrNameLst>
                                      </p:cBhvr>
                                      <p:tavLst>
                                        <p:tav tm="0">
                                          <p:val>
                                            <p:strVal val="0-#ppt_w/2"/>
                                          </p:val>
                                        </p:tav>
                                        <p:tav tm="100000">
                                          <p:val>
                                            <p:strVal val="#ppt_x"/>
                                          </p:val>
                                        </p:tav>
                                      </p:tavLst>
                                    </p:anim>
                                    <p:anim calcmode="lin" valueType="num">
                                      <p:cBhvr additive="base">
                                        <p:cTn id="8" dur="3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 fill="hold"/>
                                        <p:tgtEl>
                                          <p:spTgt spid="4"/>
                                        </p:tgtEl>
                                        <p:attrNameLst>
                                          <p:attrName>ppt_x</p:attrName>
                                        </p:attrNameLst>
                                      </p:cBhvr>
                                      <p:tavLst>
                                        <p:tav tm="0">
                                          <p:val>
                                            <p:strVal val="0-#ppt_w/2"/>
                                          </p:val>
                                        </p:tav>
                                        <p:tav tm="100000">
                                          <p:val>
                                            <p:strVal val="#ppt_x"/>
                                          </p:val>
                                        </p:tav>
                                      </p:tavLst>
                                    </p:anim>
                                    <p:anim calcmode="lin" valueType="num">
                                      <p:cBhvr additive="base">
                                        <p:cTn id="12" dur="3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400"/>
                                        <p:tgtEl>
                                          <p:spTgt spid="6"/>
                                        </p:tgtEl>
                                      </p:cBhvr>
                                    </p:animEffect>
                                  </p:childTnLst>
                                </p:cTn>
                              </p:par>
                            </p:childTnLst>
                          </p:cTn>
                        </p:par>
                        <p:par>
                          <p:cTn id="17" fill="hold">
                            <p:stCondLst>
                              <p:cond delay="8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7"/>
                                        </p:tgtEl>
                                        <p:attrNameLst>
                                          <p:attrName>style.visibility</p:attrName>
                                        </p:attrNameLst>
                                      </p:cBhvr>
                                      <p:to>
                                        <p:strVal val="visible"/>
                                      </p:to>
                                    </p:set>
                                    <p:anim by="(-#ppt_w*2)" calcmode="lin" valueType="num">
                                      <p:cBhvr rctx="PPT">
                                        <p:cTn id="20" dur="200" autoRev="1" fill="hold">
                                          <p:stCondLst>
                                            <p:cond delay="0"/>
                                          </p:stCondLst>
                                        </p:cTn>
                                        <p:tgtEl>
                                          <p:spTgt spid="7"/>
                                        </p:tgtEl>
                                        <p:attrNameLst>
                                          <p:attrName>ppt_w</p:attrName>
                                        </p:attrNameLst>
                                      </p:cBhvr>
                                    </p:anim>
                                    <p:anim by="(#ppt_w*0.50)" calcmode="lin" valueType="num">
                                      <p:cBhvr>
                                        <p:cTn id="21" dur="200" decel="50000" autoRev="1" fill="hold">
                                          <p:stCondLst>
                                            <p:cond delay="0"/>
                                          </p:stCondLst>
                                        </p:cTn>
                                        <p:tgtEl>
                                          <p:spTgt spid="7"/>
                                        </p:tgtEl>
                                        <p:attrNameLst>
                                          <p:attrName>ppt_x</p:attrName>
                                        </p:attrNameLst>
                                      </p:cBhvr>
                                    </p:anim>
                                    <p:anim from="(-#ppt_h/2)" to="(#ppt_y)" calcmode="lin" valueType="num">
                                      <p:cBhvr>
                                        <p:cTn id="22" dur="400" fill="hold">
                                          <p:stCondLst>
                                            <p:cond delay="0"/>
                                          </p:stCondLst>
                                        </p:cTn>
                                        <p:tgtEl>
                                          <p:spTgt spid="7"/>
                                        </p:tgtEl>
                                        <p:attrNameLst>
                                          <p:attrName>ppt_y</p:attrName>
                                        </p:attrNameLst>
                                      </p:cBhvr>
                                    </p:anim>
                                    <p:animRot by="21600000">
                                      <p:cBhvr>
                                        <p:cTn id="23" dur="400" fill="hold">
                                          <p:stCondLst>
                                            <p:cond delay="0"/>
                                          </p:stCondLst>
                                        </p:cTn>
                                        <p:tgtEl>
                                          <p:spTgt spid="7"/>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9967" fill="hold"/>
                                        <p:tgtEl>
                                          <p:spTgt spid="10"/>
                                        </p:tgtEl>
                                      </p:cBhvr>
                                    </p:cmd>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0"/>
                                        </p:tgtEl>
                                      </p:cBhvr>
                                    </p:cmd>
                                  </p:childTnLst>
                                </p:cTn>
                              </p:par>
                            </p:childTnLst>
                          </p:cTn>
                        </p:par>
                      </p:childTnLst>
                    </p:cTn>
                  </p:par>
                </p:childTnLst>
              </p:cTn>
              <p:nextCondLst>
                <p:cond evt="onClick" delay="0">
                  <p:tgtEl>
                    <p:spTgt spid="10"/>
                  </p:tgtEl>
                </p:cond>
              </p:nextCondLst>
            </p:seq>
            <p:video>
              <p:cMediaNode vol="80000">
                <p:cTn id="39" fill="hold" display="0">
                  <p:stCondLst>
                    <p:cond delay="indefinite"/>
                  </p:stCondLst>
                </p:cTn>
                <p:tgtEl>
                  <p:spTgt spid="10"/>
                </p:tgtEl>
              </p:cMediaNode>
            </p:video>
          </p:childTnLst>
        </p:cTn>
      </p:par>
    </p:tnLst>
    <p:bldLst>
      <p:bldP spid="4" grpId="0" animBg="1"/>
      <p:bldP spid="5" grpId="0" animBg="1"/>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0" y="0"/>
            <a:ext cx="12196763" cy="4521842"/>
          </a:xfrm>
          <a:prstGeom prst="rect">
            <a:avLst/>
          </a:prstGeom>
          <a:blipFill dpi="0" rotWithShape="1">
            <a:blip r:embed="rId3" cstate="email"/>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2" name="Freeform 6"/>
          <p:cNvSpPr/>
          <p:nvPr/>
        </p:nvSpPr>
        <p:spPr bwMode="auto">
          <a:xfrm>
            <a:off x="4367213" y="4463653"/>
            <a:ext cx="7829550" cy="117475"/>
          </a:xfrm>
          <a:custGeom>
            <a:avLst/>
            <a:gdLst>
              <a:gd name="T0" fmla="*/ 2147483647 w 10272"/>
              <a:gd name="T1" fmla="*/ 2147483647 h 154"/>
              <a:gd name="T2" fmla="*/ 0 w 10272"/>
              <a:gd name="T3" fmla="*/ 0 h 154"/>
              <a:gd name="T4" fmla="*/ 2147483647 w 10272"/>
              <a:gd name="T5" fmla="*/ 0 h 154"/>
              <a:gd name="T6" fmla="*/ 2147483647 w 10272"/>
              <a:gd name="T7" fmla="*/ 2147483647 h 154"/>
              <a:gd name="T8" fmla="*/ 2147483647 w 10272"/>
              <a:gd name="T9" fmla="*/ 2147483647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72" h="154">
                <a:moveTo>
                  <a:pt x="98" y="154"/>
                </a:moveTo>
                <a:lnTo>
                  <a:pt x="0" y="0"/>
                </a:lnTo>
                <a:lnTo>
                  <a:pt x="10272" y="0"/>
                </a:lnTo>
                <a:lnTo>
                  <a:pt x="10272" y="154"/>
                </a:lnTo>
                <a:lnTo>
                  <a:pt x="98" y="154"/>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Freeform 7"/>
          <p:cNvSpPr/>
          <p:nvPr/>
        </p:nvSpPr>
        <p:spPr bwMode="auto">
          <a:xfrm>
            <a:off x="0" y="4335065"/>
            <a:ext cx="4364038" cy="246063"/>
          </a:xfrm>
          <a:custGeom>
            <a:avLst/>
            <a:gdLst>
              <a:gd name="T0" fmla="*/ 2147483647 w 5725"/>
              <a:gd name="T1" fmla="*/ 0 h 322"/>
              <a:gd name="T2" fmla="*/ 2147483647 w 5725"/>
              <a:gd name="T3" fmla="*/ 2147483647 h 322"/>
              <a:gd name="T4" fmla="*/ 0 w 5725"/>
              <a:gd name="T5" fmla="*/ 2147483647 h 322"/>
              <a:gd name="T6" fmla="*/ 0 w 5725"/>
              <a:gd name="T7" fmla="*/ 0 h 322"/>
              <a:gd name="T8" fmla="*/ 2147483647 w 5725"/>
              <a:gd name="T9" fmla="*/ 0 h 3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25" h="322">
                <a:moveTo>
                  <a:pt x="5515" y="0"/>
                </a:moveTo>
                <a:lnTo>
                  <a:pt x="5725" y="322"/>
                </a:lnTo>
                <a:lnTo>
                  <a:pt x="0" y="322"/>
                </a:lnTo>
                <a:lnTo>
                  <a:pt x="0" y="0"/>
                </a:lnTo>
                <a:lnTo>
                  <a:pt x="5515"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Rectangle 3"/>
          <p:cNvSpPr txBox="1">
            <a:spLocks noChangeArrowheads="1"/>
          </p:cNvSpPr>
          <p:nvPr/>
        </p:nvSpPr>
        <p:spPr bwMode="auto">
          <a:xfrm>
            <a:off x="-670371" y="1569793"/>
            <a:ext cx="11449272" cy="325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7200" b="1" dirty="0">
                <a:solidFill>
                  <a:srgbClr val="F8F8F8"/>
                </a:solidFill>
                <a:latin typeface="华文楷体" panose="02010600040101010101" pitchFamily="2" charset="-122"/>
                <a:ea typeface="华文楷体" panose="02010600040101010101" pitchFamily="2" charset="-122"/>
              </a:rPr>
              <a:t>大学生安全教育</a:t>
            </a:r>
            <a:endParaRPr lang="en-US" altLang="zh-CN" sz="7200" b="1" dirty="0">
              <a:solidFill>
                <a:srgbClr val="F8F8F8"/>
              </a:solidFill>
              <a:latin typeface="华文楷体" panose="02010600040101010101" pitchFamily="2" charset="-122"/>
              <a:ea typeface="华文楷体" panose="02010600040101010101" pitchFamily="2" charset="-122"/>
            </a:endParaRPr>
          </a:p>
          <a:p>
            <a:pPr algn="r" eaLnBrk="1" hangingPunct="1">
              <a:spcBef>
                <a:spcPct val="0"/>
              </a:spcBef>
              <a:buFontTx/>
              <a:buNone/>
            </a:pPr>
            <a:r>
              <a:rPr lang="zh-CN" altLang="en-US" sz="6000" b="1" dirty="0">
                <a:solidFill>
                  <a:srgbClr val="F8F8F8"/>
                </a:solidFill>
                <a:latin typeface="华文楷体" panose="02010600040101010101" pitchFamily="2" charset="-122"/>
                <a:ea typeface="华文楷体" panose="02010600040101010101" pitchFamily="2" charset="-122"/>
              </a:rPr>
              <a:t>谨防电信诈骗</a:t>
            </a:r>
            <a:endParaRPr lang="en-US" altLang="zh-CN" sz="6000" b="1" dirty="0">
              <a:solidFill>
                <a:srgbClr val="F8F8F8"/>
              </a:solidFill>
              <a:latin typeface="华文楷体" panose="02010600040101010101" pitchFamily="2" charset="-122"/>
              <a:ea typeface="华文楷体" panose="02010600040101010101" pitchFamily="2" charset="-122"/>
            </a:endParaRPr>
          </a:p>
        </p:txBody>
      </p:sp>
      <p:sp>
        <p:nvSpPr>
          <p:cNvPr id="17" name="TextBox 16"/>
          <p:cNvSpPr txBox="1"/>
          <p:nvPr/>
        </p:nvSpPr>
        <p:spPr>
          <a:xfrm>
            <a:off x="2150268" y="5188306"/>
            <a:ext cx="7896225" cy="1015663"/>
          </a:xfrm>
          <a:prstGeom prst="rect">
            <a:avLst/>
          </a:prstGeom>
          <a:noFill/>
        </p:spPr>
        <p:txBody>
          <a:bodyPr wrap="square">
            <a:spAutoFit/>
          </a:bodyPr>
          <a:lstStyle/>
          <a:p>
            <a:pPr algn="ctr" eaLnBrk="1" hangingPunct="1">
              <a:buFont typeface="Arial" panose="020B0604020202020204" pitchFamily="34" charset="0"/>
              <a:buNone/>
              <a:defRPr/>
            </a:pPr>
            <a:r>
              <a:rPr lang="zh-CN" altLang="en-US" sz="6000" dirty="0">
                <a:solidFill>
                  <a:schemeClr val="accent1"/>
                </a:solidFill>
                <a:latin typeface="+mj-ea"/>
                <a:ea typeface="+mj-ea"/>
              </a:rPr>
              <a:t>感谢聆听</a:t>
            </a:r>
            <a:endParaRPr lang="en-US" altLang="zh-CN" sz="3600" dirty="0">
              <a:solidFill>
                <a:schemeClr val="accent1"/>
              </a:solidFill>
              <a:latin typeface="+mj-ea"/>
              <a:ea typeface="+mj-ea"/>
            </a:endParaRPr>
          </a:p>
        </p:txBody>
      </p:sp>
      <p:sp>
        <p:nvSpPr>
          <p:cNvPr id="20" name="Freeform 15"/>
          <p:cNvSpPr/>
          <p:nvPr/>
        </p:nvSpPr>
        <p:spPr bwMode="auto">
          <a:xfrm>
            <a:off x="11811000" y="6527800"/>
            <a:ext cx="260350" cy="261938"/>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3"/>
                </a:cubicBezTo>
                <a:lnTo>
                  <a:pt x="341" y="319"/>
                </a:lnTo>
                <a:cubicBezTo>
                  <a:pt x="341" y="332"/>
                  <a:pt x="331" y="342"/>
                  <a:pt x="319" y="342"/>
                </a:cubicBezTo>
                <a:lnTo>
                  <a:pt x="22" y="342"/>
                </a:lnTo>
                <a:cubicBezTo>
                  <a:pt x="10" y="342"/>
                  <a:pt x="0" y="332"/>
                  <a:pt x="0" y="319"/>
                </a:cubicBezTo>
                <a:lnTo>
                  <a:pt x="0" y="23"/>
                </a:lnTo>
                <a:cubicBezTo>
                  <a:pt x="0" y="10"/>
                  <a:pt x="10" y="0"/>
                  <a:pt x="22"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16"/>
          <p:cNvSpPr/>
          <p:nvPr/>
        </p:nvSpPr>
        <p:spPr bwMode="auto">
          <a:xfrm>
            <a:off x="11544300" y="6257925"/>
            <a:ext cx="258763" cy="260350"/>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2"/>
                </a:cubicBezTo>
                <a:lnTo>
                  <a:pt x="341" y="319"/>
                </a:lnTo>
                <a:cubicBezTo>
                  <a:pt x="341" y="331"/>
                  <a:pt x="331" y="342"/>
                  <a:pt x="319" y="342"/>
                </a:cubicBezTo>
                <a:lnTo>
                  <a:pt x="22" y="342"/>
                </a:lnTo>
                <a:cubicBezTo>
                  <a:pt x="10" y="342"/>
                  <a:pt x="0" y="331"/>
                  <a:pt x="0" y="319"/>
                </a:cubicBezTo>
                <a:lnTo>
                  <a:pt x="0" y="22"/>
                </a:lnTo>
                <a:cubicBezTo>
                  <a:pt x="0" y="10"/>
                  <a:pt x="10" y="0"/>
                  <a:pt x="22"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17"/>
          <p:cNvSpPr/>
          <p:nvPr/>
        </p:nvSpPr>
        <p:spPr bwMode="auto">
          <a:xfrm>
            <a:off x="11812588" y="5995988"/>
            <a:ext cx="261937" cy="261937"/>
          </a:xfrm>
          <a:custGeom>
            <a:avLst/>
            <a:gdLst>
              <a:gd name="T0" fmla="*/ 2147483647 w 342"/>
              <a:gd name="T1" fmla="*/ 0 h 341"/>
              <a:gd name="T2" fmla="*/ 2147483647 w 342"/>
              <a:gd name="T3" fmla="*/ 0 h 341"/>
              <a:gd name="T4" fmla="*/ 2147483647 w 342"/>
              <a:gd name="T5" fmla="*/ 2147483647 h 341"/>
              <a:gd name="T6" fmla="*/ 2147483647 w 342"/>
              <a:gd name="T7" fmla="*/ 2147483647 h 341"/>
              <a:gd name="T8" fmla="*/ 2147483647 w 342"/>
              <a:gd name="T9" fmla="*/ 2147483647 h 341"/>
              <a:gd name="T10" fmla="*/ 2147483647 w 342"/>
              <a:gd name="T11" fmla="*/ 2147483647 h 341"/>
              <a:gd name="T12" fmla="*/ 0 w 342"/>
              <a:gd name="T13" fmla="*/ 2147483647 h 341"/>
              <a:gd name="T14" fmla="*/ 0 w 342"/>
              <a:gd name="T15" fmla="*/ 2147483647 h 341"/>
              <a:gd name="T16" fmla="*/ 2147483647 w 342"/>
              <a:gd name="T17" fmla="*/ 0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2" h="341">
                <a:moveTo>
                  <a:pt x="23" y="0"/>
                </a:moveTo>
                <a:lnTo>
                  <a:pt x="319" y="0"/>
                </a:lnTo>
                <a:cubicBezTo>
                  <a:pt x="332" y="0"/>
                  <a:pt x="342" y="10"/>
                  <a:pt x="342" y="22"/>
                </a:cubicBezTo>
                <a:lnTo>
                  <a:pt x="342" y="319"/>
                </a:lnTo>
                <a:cubicBezTo>
                  <a:pt x="342" y="331"/>
                  <a:pt x="332" y="341"/>
                  <a:pt x="319" y="341"/>
                </a:cubicBezTo>
                <a:lnTo>
                  <a:pt x="23" y="341"/>
                </a:lnTo>
                <a:cubicBezTo>
                  <a:pt x="10" y="341"/>
                  <a:pt x="0" y="331"/>
                  <a:pt x="0" y="319"/>
                </a:cubicBezTo>
                <a:lnTo>
                  <a:pt x="0" y="22"/>
                </a:lnTo>
                <a:cubicBezTo>
                  <a:pt x="0" y="10"/>
                  <a:pt x="10" y="0"/>
                  <a:pt x="2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18"/>
          <p:cNvSpPr/>
          <p:nvPr/>
        </p:nvSpPr>
        <p:spPr bwMode="auto">
          <a:xfrm>
            <a:off x="11274425" y="6527800"/>
            <a:ext cx="258763" cy="261938"/>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3"/>
                </a:cubicBezTo>
                <a:lnTo>
                  <a:pt x="341" y="319"/>
                </a:lnTo>
                <a:cubicBezTo>
                  <a:pt x="341" y="332"/>
                  <a:pt x="331" y="342"/>
                  <a:pt x="319" y="342"/>
                </a:cubicBezTo>
                <a:lnTo>
                  <a:pt x="22" y="342"/>
                </a:lnTo>
                <a:cubicBezTo>
                  <a:pt x="10" y="342"/>
                  <a:pt x="0" y="332"/>
                  <a:pt x="0" y="319"/>
                </a:cubicBezTo>
                <a:lnTo>
                  <a:pt x="0" y="23"/>
                </a:lnTo>
                <a:cubicBezTo>
                  <a:pt x="0" y="10"/>
                  <a:pt x="10" y="0"/>
                  <a:pt x="22"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16" name="图片 15">
            <a:extLst>
              <a:ext uri="{FF2B5EF4-FFF2-40B4-BE49-F238E27FC236}">
                <a16:creationId xmlns:a16="http://schemas.microsoft.com/office/drawing/2014/main" id="{E632D06A-929D-0295-8232-16185B872FAA}"/>
              </a:ext>
            </a:extLst>
          </p:cNvPr>
          <p:cNvPicPr>
            <a:picLocks noChangeAspect="1"/>
          </p:cNvPicPr>
          <p:nvPr/>
        </p:nvPicPr>
        <p:blipFill>
          <a:blip r:embed="rId4"/>
          <a:stretch>
            <a:fillRect/>
          </a:stretch>
        </p:blipFill>
        <p:spPr>
          <a:xfrm>
            <a:off x="327978" y="361359"/>
            <a:ext cx="1381868" cy="1381868"/>
          </a:xfrm>
          <a:prstGeom prst="rect">
            <a:avLst/>
          </a:prstGeom>
        </p:spPr>
      </p:pic>
      <p:pic>
        <p:nvPicPr>
          <p:cNvPr id="18" name="图片 17" descr="logo3">
            <a:extLst>
              <a:ext uri="{FF2B5EF4-FFF2-40B4-BE49-F238E27FC236}">
                <a16:creationId xmlns:a16="http://schemas.microsoft.com/office/drawing/2014/main" id="{7D99C17C-5E17-AF06-74DA-705CE74947E4}"/>
              </a:ext>
            </a:extLst>
          </p:cNvPr>
          <p:cNvPicPr>
            <a:picLocks noChangeAspect="1"/>
          </p:cNvPicPr>
          <p:nvPr/>
        </p:nvPicPr>
        <p:blipFill>
          <a:blip r:embed="rId5"/>
          <a:stretch>
            <a:fillRect/>
          </a:stretch>
        </p:blipFill>
        <p:spPr>
          <a:xfrm>
            <a:off x="1849909" y="661450"/>
            <a:ext cx="4310388" cy="740638"/>
          </a:xfrm>
          <a:prstGeom prst="rect">
            <a:avLst/>
          </a:prstGeom>
        </p:spPr>
      </p:pic>
    </p:spTree>
    <p:extLst>
      <p:ext uri="{BB962C8B-B14F-4D97-AF65-F5344CB8AC3E}">
        <p14:creationId xmlns:p14="http://schemas.microsoft.com/office/powerpoint/2010/main" val="245370820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1000"/>
                                        <p:tgtEl>
                                          <p:spTgt spid="11"/>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2" presetClass="entr" presetSubtype="9"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stCondLst>
                                    <p:cond delay="1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2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stCondLst>
                                    <p:cond delay="30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0-#ppt_w/2"/>
                                          </p:val>
                                        </p:tav>
                                        <p:tav tm="100000">
                                          <p:val>
                                            <p:strVal val="#ppt_x"/>
                                          </p:val>
                                        </p:tav>
                                      </p:tavLst>
                                    </p:anim>
                                    <p:anim calcmode="lin" valueType="num">
                                      <p:cBhvr additive="base">
                                        <p:cTn id="4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7" grpId="0"/>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02AC69-258D-A433-90C1-461E50F9ECBB}"/>
              </a:ext>
            </a:extLst>
          </p:cNvPr>
          <p:cNvSpPr/>
          <p:nvPr/>
        </p:nvSpPr>
        <p:spPr bwMode="auto">
          <a:xfrm>
            <a:off x="11811000" y="6527800"/>
            <a:ext cx="260350" cy="261938"/>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3"/>
                </a:cubicBezTo>
                <a:lnTo>
                  <a:pt x="341" y="319"/>
                </a:lnTo>
                <a:cubicBezTo>
                  <a:pt x="341" y="332"/>
                  <a:pt x="331" y="342"/>
                  <a:pt x="319" y="342"/>
                </a:cubicBezTo>
                <a:lnTo>
                  <a:pt x="22" y="342"/>
                </a:lnTo>
                <a:cubicBezTo>
                  <a:pt x="10" y="342"/>
                  <a:pt x="0" y="332"/>
                  <a:pt x="0" y="319"/>
                </a:cubicBezTo>
                <a:lnTo>
                  <a:pt x="0" y="23"/>
                </a:lnTo>
                <a:cubicBezTo>
                  <a:pt x="0" y="10"/>
                  <a:pt x="10" y="0"/>
                  <a:pt x="22"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6">
            <a:extLst>
              <a:ext uri="{FF2B5EF4-FFF2-40B4-BE49-F238E27FC236}">
                <a16:creationId xmlns:a16="http://schemas.microsoft.com/office/drawing/2014/main" id="{5BB876CC-9EFB-F0E2-1703-0CC0FD7A29DE}"/>
              </a:ext>
            </a:extLst>
          </p:cNvPr>
          <p:cNvSpPr/>
          <p:nvPr/>
        </p:nvSpPr>
        <p:spPr bwMode="auto">
          <a:xfrm>
            <a:off x="11544300" y="6257925"/>
            <a:ext cx="258763" cy="260350"/>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2"/>
                </a:cubicBezTo>
                <a:lnTo>
                  <a:pt x="341" y="319"/>
                </a:lnTo>
                <a:cubicBezTo>
                  <a:pt x="341" y="331"/>
                  <a:pt x="331" y="342"/>
                  <a:pt x="319" y="342"/>
                </a:cubicBezTo>
                <a:lnTo>
                  <a:pt x="22" y="342"/>
                </a:lnTo>
                <a:cubicBezTo>
                  <a:pt x="10" y="342"/>
                  <a:pt x="0" y="331"/>
                  <a:pt x="0" y="319"/>
                </a:cubicBezTo>
                <a:lnTo>
                  <a:pt x="0" y="22"/>
                </a:lnTo>
                <a:cubicBezTo>
                  <a:pt x="0" y="10"/>
                  <a:pt x="10" y="0"/>
                  <a:pt x="22"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 name="Freeform 17">
            <a:extLst>
              <a:ext uri="{FF2B5EF4-FFF2-40B4-BE49-F238E27FC236}">
                <a16:creationId xmlns:a16="http://schemas.microsoft.com/office/drawing/2014/main" id="{F442D718-E743-E281-70B1-E58C91586322}"/>
              </a:ext>
            </a:extLst>
          </p:cNvPr>
          <p:cNvSpPr/>
          <p:nvPr/>
        </p:nvSpPr>
        <p:spPr bwMode="auto">
          <a:xfrm>
            <a:off x="11812588" y="5995988"/>
            <a:ext cx="261937" cy="261937"/>
          </a:xfrm>
          <a:custGeom>
            <a:avLst/>
            <a:gdLst>
              <a:gd name="T0" fmla="*/ 2147483647 w 342"/>
              <a:gd name="T1" fmla="*/ 0 h 341"/>
              <a:gd name="T2" fmla="*/ 2147483647 w 342"/>
              <a:gd name="T3" fmla="*/ 0 h 341"/>
              <a:gd name="T4" fmla="*/ 2147483647 w 342"/>
              <a:gd name="T5" fmla="*/ 2147483647 h 341"/>
              <a:gd name="T6" fmla="*/ 2147483647 w 342"/>
              <a:gd name="T7" fmla="*/ 2147483647 h 341"/>
              <a:gd name="T8" fmla="*/ 2147483647 w 342"/>
              <a:gd name="T9" fmla="*/ 2147483647 h 341"/>
              <a:gd name="T10" fmla="*/ 2147483647 w 342"/>
              <a:gd name="T11" fmla="*/ 2147483647 h 341"/>
              <a:gd name="T12" fmla="*/ 0 w 342"/>
              <a:gd name="T13" fmla="*/ 2147483647 h 341"/>
              <a:gd name="T14" fmla="*/ 0 w 342"/>
              <a:gd name="T15" fmla="*/ 2147483647 h 341"/>
              <a:gd name="T16" fmla="*/ 2147483647 w 342"/>
              <a:gd name="T17" fmla="*/ 0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2" h="341">
                <a:moveTo>
                  <a:pt x="23" y="0"/>
                </a:moveTo>
                <a:lnTo>
                  <a:pt x="319" y="0"/>
                </a:lnTo>
                <a:cubicBezTo>
                  <a:pt x="332" y="0"/>
                  <a:pt x="342" y="10"/>
                  <a:pt x="342" y="22"/>
                </a:cubicBezTo>
                <a:lnTo>
                  <a:pt x="342" y="319"/>
                </a:lnTo>
                <a:cubicBezTo>
                  <a:pt x="342" y="331"/>
                  <a:pt x="332" y="341"/>
                  <a:pt x="319" y="341"/>
                </a:cubicBezTo>
                <a:lnTo>
                  <a:pt x="23" y="341"/>
                </a:lnTo>
                <a:cubicBezTo>
                  <a:pt x="10" y="341"/>
                  <a:pt x="0" y="331"/>
                  <a:pt x="0" y="319"/>
                </a:cubicBezTo>
                <a:lnTo>
                  <a:pt x="0" y="22"/>
                </a:lnTo>
                <a:cubicBezTo>
                  <a:pt x="0" y="10"/>
                  <a:pt x="10" y="0"/>
                  <a:pt x="2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Freeform 18">
            <a:extLst>
              <a:ext uri="{FF2B5EF4-FFF2-40B4-BE49-F238E27FC236}">
                <a16:creationId xmlns:a16="http://schemas.microsoft.com/office/drawing/2014/main" id="{8E94F1D4-DDFD-A1F9-7B26-A0273FA12C31}"/>
              </a:ext>
            </a:extLst>
          </p:cNvPr>
          <p:cNvSpPr/>
          <p:nvPr/>
        </p:nvSpPr>
        <p:spPr bwMode="auto">
          <a:xfrm>
            <a:off x="11274425" y="6527800"/>
            <a:ext cx="258763" cy="261938"/>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3"/>
                </a:cubicBezTo>
                <a:lnTo>
                  <a:pt x="341" y="319"/>
                </a:lnTo>
                <a:cubicBezTo>
                  <a:pt x="341" y="332"/>
                  <a:pt x="331" y="342"/>
                  <a:pt x="319" y="342"/>
                </a:cubicBezTo>
                <a:lnTo>
                  <a:pt x="22" y="342"/>
                </a:lnTo>
                <a:cubicBezTo>
                  <a:pt x="10" y="342"/>
                  <a:pt x="0" y="332"/>
                  <a:pt x="0" y="319"/>
                </a:cubicBezTo>
                <a:lnTo>
                  <a:pt x="0" y="23"/>
                </a:lnTo>
                <a:cubicBezTo>
                  <a:pt x="0" y="10"/>
                  <a:pt x="10" y="0"/>
                  <a:pt x="22"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 name="Freeform 5">
            <a:extLst>
              <a:ext uri="{FF2B5EF4-FFF2-40B4-BE49-F238E27FC236}">
                <a16:creationId xmlns:a16="http://schemas.microsoft.com/office/drawing/2014/main" id="{A5B5B0C7-623D-AD97-731C-C99277195177}"/>
              </a:ext>
            </a:extLst>
          </p:cNvPr>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6">
            <a:extLst>
              <a:ext uri="{FF2B5EF4-FFF2-40B4-BE49-F238E27FC236}">
                <a16:creationId xmlns:a16="http://schemas.microsoft.com/office/drawing/2014/main" id="{718EA998-923A-B25A-E843-BE279A2186A4}"/>
              </a:ext>
            </a:extLst>
          </p:cNvPr>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矩形 15">
            <a:extLst>
              <a:ext uri="{FF2B5EF4-FFF2-40B4-BE49-F238E27FC236}">
                <a16:creationId xmlns:a16="http://schemas.microsoft.com/office/drawing/2014/main" id="{37D833FB-63CC-8029-4A20-F82F20AF9BD4}"/>
              </a:ext>
            </a:extLst>
          </p:cNvPr>
          <p:cNvSpPr>
            <a:spLocks noChangeArrowheads="1"/>
          </p:cNvSpPr>
          <p:nvPr/>
        </p:nvSpPr>
        <p:spPr bwMode="auto">
          <a:xfrm>
            <a:off x="388328" y="233047"/>
            <a:ext cx="10820597"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dirty="0">
              <a:solidFill>
                <a:schemeClr val="tx1"/>
              </a:solidFill>
              <a:ea typeface="宋体" panose="02010600030101010101" pitchFamily="2" charset="-122"/>
            </a:endParaRPr>
          </a:p>
        </p:txBody>
      </p:sp>
      <p:grpSp>
        <p:nvGrpSpPr>
          <p:cNvPr id="17" name="组合 16">
            <a:extLst>
              <a:ext uri="{FF2B5EF4-FFF2-40B4-BE49-F238E27FC236}">
                <a16:creationId xmlns:a16="http://schemas.microsoft.com/office/drawing/2014/main" id="{D5681A55-6F45-0AA3-2488-378C6C7FC65F}"/>
              </a:ext>
            </a:extLst>
          </p:cNvPr>
          <p:cNvGrpSpPr/>
          <p:nvPr/>
        </p:nvGrpSpPr>
        <p:grpSpPr bwMode="auto">
          <a:xfrm>
            <a:off x="758182" y="286320"/>
            <a:ext cx="5124175" cy="461665"/>
            <a:chOff x="6235085" y="1173661"/>
            <a:chExt cx="5125783" cy="462958"/>
          </a:xfrm>
        </p:grpSpPr>
        <p:sp>
          <p:nvSpPr>
            <p:cNvPr id="18" name="矩形 10">
              <a:extLst>
                <a:ext uri="{FF2B5EF4-FFF2-40B4-BE49-F238E27FC236}">
                  <a16:creationId xmlns:a16="http://schemas.microsoft.com/office/drawing/2014/main" id="{9737F982-92B3-1DCF-AF9C-5053352989F3}"/>
                </a:ext>
              </a:extLst>
            </p:cNvPr>
            <p:cNvSpPr>
              <a:spLocks noChangeArrowheads="1"/>
            </p:cNvSpPr>
            <p:nvPr/>
          </p:nvSpPr>
          <p:spPr bwMode="auto">
            <a:xfrm>
              <a:off x="6692395" y="1173661"/>
              <a:ext cx="4668473" cy="46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chemeClr val="accent2"/>
                  </a:solidFill>
                  <a:latin typeface="微软雅黑" panose="020B0503020204020204" pitchFamily="34" charset="-122"/>
                </a:rPr>
                <a:t>案例一：投资理财类</a:t>
              </a:r>
            </a:p>
          </p:txBody>
        </p:sp>
        <p:grpSp>
          <p:nvGrpSpPr>
            <p:cNvPr id="19" name="组合 13">
              <a:extLst>
                <a:ext uri="{FF2B5EF4-FFF2-40B4-BE49-F238E27FC236}">
                  <a16:creationId xmlns:a16="http://schemas.microsoft.com/office/drawing/2014/main" id="{7884E09C-C8ED-7066-280E-0C097377181C}"/>
                </a:ext>
              </a:extLst>
            </p:cNvPr>
            <p:cNvGrpSpPr/>
            <p:nvPr/>
          </p:nvGrpSpPr>
          <p:grpSpPr bwMode="auto">
            <a:xfrm>
              <a:off x="6235085" y="1187698"/>
              <a:ext cx="409844" cy="409842"/>
              <a:chOff x="1381389" y="1240733"/>
              <a:chExt cx="409844" cy="409842"/>
            </a:xfrm>
          </p:grpSpPr>
          <p:sp>
            <p:nvSpPr>
              <p:cNvPr id="20" name="椭圆 14">
                <a:extLst>
                  <a:ext uri="{FF2B5EF4-FFF2-40B4-BE49-F238E27FC236}">
                    <a16:creationId xmlns:a16="http://schemas.microsoft.com/office/drawing/2014/main" id="{BCC690EF-C4CF-7882-6D04-42F8C1147791}"/>
                  </a:ext>
                </a:extLst>
              </p:cNvPr>
              <p:cNvSpPr>
                <a:spLocks noChangeArrowheads="1"/>
              </p:cNvSpPr>
              <p:nvPr/>
            </p:nvSpPr>
            <p:spPr bwMode="auto">
              <a:xfrm>
                <a:off x="1381389" y="1240733"/>
                <a:ext cx="409844" cy="40984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21" name="Freeform 5">
                <a:extLst>
                  <a:ext uri="{FF2B5EF4-FFF2-40B4-BE49-F238E27FC236}">
                    <a16:creationId xmlns:a16="http://schemas.microsoft.com/office/drawing/2014/main" id="{6B94AF92-E233-1A82-D524-BDCA20895612}"/>
                  </a:ext>
                </a:extLst>
              </p:cNvPr>
              <p:cNvSpPr>
                <a:spLocks noEditPoints="1"/>
              </p:cNvSpPr>
              <p:nvPr/>
            </p:nvSpPr>
            <p:spPr bwMode="auto">
              <a:xfrm>
                <a:off x="1423399" y="1321039"/>
                <a:ext cx="301429" cy="249230"/>
              </a:xfrm>
              <a:custGeom>
                <a:avLst/>
                <a:gdLst>
                  <a:gd name="T0" fmla="*/ 2147483647 w 1753"/>
                  <a:gd name="T1" fmla="*/ 2147483647 h 1464"/>
                  <a:gd name="T2" fmla="*/ 2147483647 w 1753"/>
                  <a:gd name="T3" fmla="*/ 2147483647 h 1464"/>
                  <a:gd name="T4" fmla="*/ 2147483647 w 1753"/>
                  <a:gd name="T5" fmla="*/ 2147483647 h 1464"/>
                  <a:gd name="T6" fmla="*/ 2147483647 w 1753"/>
                  <a:gd name="T7" fmla="*/ 2147483647 h 1464"/>
                  <a:gd name="T8" fmla="*/ 2147483647 w 1753"/>
                  <a:gd name="T9" fmla="*/ 2147483647 h 1464"/>
                  <a:gd name="T10" fmla="*/ 2147483647 w 1753"/>
                  <a:gd name="T11" fmla="*/ 2147483647 h 1464"/>
                  <a:gd name="T12" fmla="*/ 2147483647 w 1753"/>
                  <a:gd name="T13" fmla="*/ 2147483647 h 1464"/>
                  <a:gd name="T14" fmla="*/ 2147483647 w 1753"/>
                  <a:gd name="T15" fmla="*/ 2147483647 h 1464"/>
                  <a:gd name="T16" fmla="*/ 2147483647 w 1753"/>
                  <a:gd name="T17" fmla="*/ 2147483647 h 1464"/>
                  <a:gd name="T18" fmla="*/ 2147483647 w 1753"/>
                  <a:gd name="T19" fmla="*/ 2147483647 h 1464"/>
                  <a:gd name="T20" fmla="*/ 2147483647 w 1753"/>
                  <a:gd name="T21" fmla="*/ 2147483647 h 1464"/>
                  <a:gd name="T22" fmla="*/ 2147483647 w 1753"/>
                  <a:gd name="T23" fmla="*/ 2147483647 h 1464"/>
                  <a:gd name="T24" fmla="*/ 2147483647 w 1753"/>
                  <a:gd name="T25" fmla="*/ 2147483647 h 1464"/>
                  <a:gd name="T26" fmla="*/ 2147483647 w 1753"/>
                  <a:gd name="T27" fmla="*/ 2147483647 h 1464"/>
                  <a:gd name="T28" fmla="*/ 2147483647 w 1753"/>
                  <a:gd name="T29" fmla="*/ 2147483647 h 1464"/>
                  <a:gd name="T30" fmla="*/ 2147483647 w 1753"/>
                  <a:gd name="T31" fmla="*/ 2147483647 h 1464"/>
                  <a:gd name="T32" fmla="*/ 2147483647 w 1753"/>
                  <a:gd name="T33" fmla="*/ 2147483647 h 1464"/>
                  <a:gd name="T34" fmla="*/ 2147483647 w 1753"/>
                  <a:gd name="T35" fmla="*/ 2147483647 h 1464"/>
                  <a:gd name="T36" fmla="*/ 2147483647 w 1753"/>
                  <a:gd name="T37" fmla="*/ 2147483647 h 1464"/>
                  <a:gd name="T38" fmla="*/ 2147483647 w 1753"/>
                  <a:gd name="T39" fmla="*/ 2147483647 h 1464"/>
                  <a:gd name="T40" fmla="*/ 2147483647 w 1753"/>
                  <a:gd name="T41" fmla="*/ 2147483647 h 1464"/>
                  <a:gd name="T42" fmla="*/ 2147483647 w 1753"/>
                  <a:gd name="T43" fmla="*/ 2147483647 h 1464"/>
                  <a:gd name="T44" fmla="*/ 2147483647 w 1753"/>
                  <a:gd name="T45" fmla="*/ 2147483647 h 1464"/>
                  <a:gd name="T46" fmla="*/ 2147483647 w 1753"/>
                  <a:gd name="T47" fmla="*/ 2147483647 h 1464"/>
                  <a:gd name="T48" fmla="*/ 2147483647 w 1753"/>
                  <a:gd name="T49" fmla="*/ 2147483647 h 1464"/>
                  <a:gd name="T50" fmla="*/ 2147483647 w 1753"/>
                  <a:gd name="T51" fmla="*/ 2147483647 h 1464"/>
                  <a:gd name="T52" fmla="*/ 2147483647 w 1753"/>
                  <a:gd name="T53" fmla="*/ 2147483647 h 1464"/>
                  <a:gd name="T54" fmla="*/ 2147483647 w 1753"/>
                  <a:gd name="T55" fmla="*/ 0 h 1464"/>
                  <a:gd name="T56" fmla="*/ 0 w 1753"/>
                  <a:gd name="T57" fmla="*/ 2147483647 h 1464"/>
                  <a:gd name="T58" fmla="*/ 2147483647 w 1753"/>
                  <a:gd name="T59" fmla="*/ 2147483647 h 1464"/>
                  <a:gd name="T60" fmla="*/ 2147483647 w 1753"/>
                  <a:gd name="T61" fmla="*/ 2147483647 h 1464"/>
                  <a:gd name="T62" fmla="*/ 2147483647 w 1753"/>
                  <a:gd name="T63" fmla="*/ 2147483647 h 1464"/>
                  <a:gd name="T64" fmla="*/ 2147483647 w 1753"/>
                  <a:gd name="T65" fmla="*/ 2147483647 h 1464"/>
                  <a:gd name="T66" fmla="*/ 2147483647 w 1753"/>
                  <a:gd name="T67" fmla="*/ 2147483647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3" h="1464">
                    <a:moveTo>
                      <a:pt x="487" y="542"/>
                    </a:moveTo>
                    <a:lnTo>
                      <a:pt x="1638" y="542"/>
                    </a:lnTo>
                    <a:lnTo>
                      <a:pt x="1638" y="1348"/>
                    </a:lnTo>
                    <a:lnTo>
                      <a:pt x="487" y="1348"/>
                    </a:lnTo>
                    <a:lnTo>
                      <a:pt x="487" y="542"/>
                    </a:lnTo>
                    <a:close/>
                    <a:moveTo>
                      <a:pt x="741" y="890"/>
                    </a:moveTo>
                    <a:cubicBezTo>
                      <a:pt x="801" y="890"/>
                      <a:pt x="850" y="841"/>
                      <a:pt x="850" y="781"/>
                    </a:cubicBezTo>
                    <a:cubicBezTo>
                      <a:pt x="850" y="721"/>
                      <a:pt x="801" y="672"/>
                      <a:pt x="741" y="672"/>
                    </a:cubicBezTo>
                    <a:cubicBezTo>
                      <a:pt x="680" y="672"/>
                      <a:pt x="632" y="721"/>
                      <a:pt x="632" y="781"/>
                    </a:cubicBezTo>
                    <a:cubicBezTo>
                      <a:pt x="632" y="841"/>
                      <a:pt x="680" y="890"/>
                      <a:pt x="741" y="890"/>
                    </a:cubicBezTo>
                    <a:close/>
                    <a:moveTo>
                      <a:pt x="1411" y="854"/>
                    </a:moveTo>
                    <a:lnTo>
                      <a:pt x="1319" y="885"/>
                    </a:lnTo>
                    <a:lnTo>
                      <a:pt x="1239" y="734"/>
                    </a:lnTo>
                    <a:lnTo>
                      <a:pt x="981" y="1106"/>
                    </a:lnTo>
                    <a:lnTo>
                      <a:pt x="843" y="1017"/>
                    </a:lnTo>
                    <a:lnTo>
                      <a:pt x="626" y="1253"/>
                    </a:lnTo>
                    <a:lnTo>
                      <a:pt x="1534" y="1253"/>
                    </a:lnTo>
                    <a:lnTo>
                      <a:pt x="1411" y="854"/>
                    </a:lnTo>
                    <a:close/>
                    <a:moveTo>
                      <a:pt x="149" y="562"/>
                    </a:moveTo>
                    <a:lnTo>
                      <a:pt x="372" y="476"/>
                    </a:lnTo>
                    <a:lnTo>
                      <a:pt x="372" y="1142"/>
                    </a:lnTo>
                    <a:lnTo>
                      <a:pt x="149" y="562"/>
                    </a:lnTo>
                    <a:close/>
                    <a:moveTo>
                      <a:pt x="1330" y="427"/>
                    </a:moveTo>
                    <a:lnTo>
                      <a:pt x="500" y="427"/>
                    </a:lnTo>
                    <a:lnTo>
                      <a:pt x="1223" y="149"/>
                    </a:lnTo>
                    <a:lnTo>
                      <a:pt x="1330" y="427"/>
                    </a:lnTo>
                    <a:close/>
                    <a:moveTo>
                      <a:pt x="1453" y="427"/>
                    </a:moveTo>
                    <a:lnTo>
                      <a:pt x="1289" y="0"/>
                    </a:lnTo>
                    <a:lnTo>
                      <a:pt x="0" y="496"/>
                    </a:lnTo>
                    <a:lnTo>
                      <a:pt x="372" y="1463"/>
                    </a:lnTo>
                    <a:lnTo>
                      <a:pt x="372" y="1464"/>
                    </a:lnTo>
                    <a:lnTo>
                      <a:pt x="1753" y="1464"/>
                    </a:lnTo>
                    <a:lnTo>
                      <a:pt x="1753" y="427"/>
                    </a:lnTo>
                    <a:lnTo>
                      <a:pt x="1453" y="42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pic>
        <p:nvPicPr>
          <p:cNvPr id="22" name="图片 21" descr="logo3">
            <a:extLst>
              <a:ext uri="{FF2B5EF4-FFF2-40B4-BE49-F238E27FC236}">
                <a16:creationId xmlns:a16="http://schemas.microsoft.com/office/drawing/2014/main" id="{A065E190-7576-A1BA-8975-E9EB68C7BC86}"/>
              </a:ext>
            </a:extLst>
          </p:cNvPr>
          <p:cNvPicPr>
            <a:picLocks noChangeAspect="1"/>
          </p:cNvPicPr>
          <p:nvPr/>
        </p:nvPicPr>
        <p:blipFill>
          <a:blip r:embed="rId5"/>
          <a:stretch>
            <a:fillRect/>
          </a:stretch>
        </p:blipFill>
        <p:spPr>
          <a:xfrm>
            <a:off x="8186613" y="280199"/>
            <a:ext cx="2952328" cy="507288"/>
          </a:xfrm>
          <a:prstGeom prst="rect">
            <a:avLst/>
          </a:prstGeom>
        </p:spPr>
      </p:pic>
      <p:pic>
        <p:nvPicPr>
          <p:cNvPr id="23" name="图片 22">
            <a:extLst>
              <a:ext uri="{FF2B5EF4-FFF2-40B4-BE49-F238E27FC236}">
                <a16:creationId xmlns:a16="http://schemas.microsoft.com/office/drawing/2014/main" id="{6E039D7D-0821-9C8F-5632-7C97FBEDF0DF}"/>
              </a:ext>
            </a:extLst>
          </p:cNvPr>
          <p:cNvPicPr>
            <a:picLocks noChangeAspect="1"/>
          </p:cNvPicPr>
          <p:nvPr/>
        </p:nvPicPr>
        <p:blipFill>
          <a:blip r:embed="rId6"/>
          <a:stretch>
            <a:fillRect/>
          </a:stretch>
        </p:blipFill>
        <p:spPr>
          <a:xfrm>
            <a:off x="11255984" y="129991"/>
            <a:ext cx="835393" cy="835393"/>
          </a:xfrm>
          <a:prstGeom prst="rect">
            <a:avLst/>
          </a:prstGeom>
        </p:spPr>
      </p:pic>
      <p:pic>
        <p:nvPicPr>
          <p:cNvPr id="4" name="案例1视频">
            <a:hlinkClick r:id="" action="ppaction://media"/>
            <a:extLst>
              <a:ext uri="{FF2B5EF4-FFF2-40B4-BE49-F238E27FC236}">
                <a16:creationId xmlns:a16="http://schemas.microsoft.com/office/drawing/2014/main" id="{FE3E1144-EABD-841C-D5A3-71825790A6C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64229" y="1149174"/>
            <a:ext cx="9507742" cy="5348105"/>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300" fill="hold"/>
                                        <p:tgtEl>
                                          <p:spTgt spid="15"/>
                                        </p:tgtEl>
                                        <p:attrNameLst>
                                          <p:attrName>ppt_x</p:attrName>
                                        </p:attrNameLst>
                                      </p:cBhvr>
                                      <p:tavLst>
                                        <p:tav tm="0">
                                          <p:val>
                                            <p:strVal val="0-#ppt_w/2"/>
                                          </p:val>
                                        </p:tav>
                                        <p:tav tm="100000">
                                          <p:val>
                                            <p:strVal val="#ppt_x"/>
                                          </p:val>
                                        </p:tav>
                                      </p:tavLst>
                                    </p:anim>
                                    <p:anim calcmode="lin" valueType="num">
                                      <p:cBhvr additive="base">
                                        <p:cTn id="8" dur="3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0-#ppt_w/2"/>
                                          </p:val>
                                        </p:tav>
                                        <p:tav tm="100000">
                                          <p:val>
                                            <p:strVal val="#ppt_x"/>
                                          </p:val>
                                        </p:tav>
                                      </p:tavLst>
                                    </p:anim>
                                    <p:anim calcmode="lin" valueType="num">
                                      <p:cBhvr additive="base">
                                        <p:cTn id="12" dur="3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400"/>
                                        <p:tgtEl>
                                          <p:spTgt spid="16"/>
                                        </p:tgtEl>
                                      </p:cBhvr>
                                    </p:animEffect>
                                  </p:childTnLst>
                                </p:cTn>
                              </p:par>
                            </p:childTnLst>
                          </p:cTn>
                        </p:par>
                        <p:par>
                          <p:cTn id="17" fill="hold">
                            <p:stCondLst>
                              <p:cond delay="800"/>
                            </p:stCondLst>
                            <p:childTnLst>
                              <p:par>
                                <p:cTn id="18" presetID="31"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400" fill="hold"/>
                                        <p:tgtEl>
                                          <p:spTgt spid="17"/>
                                        </p:tgtEl>
                                        <p:attrNameLst>
                                          <p:attrName>ppt_w</p:attrName>
                                        </p:attrNameLst>
                                      </p:cBhvr>
                                      <p:tavLst>
                                        <p:tav tm="0">
                                          <p:val>
                                            <p:fltVal val="0"/>
                                          </p:val>
                                        </p:tav>
                                        <p:tav tm="100000">
                                          <p:val>
                                            <p:strVal val="#ppt_w"/>
                                          </p:val>
                                        </p:tav>
                                      </p:tavLst>
                                    </p:anim>
                                    <p:anim calcmode="lin" valueType="num">
                                      <p:cBhvr>
                                        <p:cTn id="21" dur="400" fill="hold"/>
                                        <p:tgtEl>
                                          <p:spTgt spid="17"/>
                                        </p:tgtEl>
                                        <p:attrNameLst>
                                          <p:attrName>ppt_h</p:attrName>
                                        </p:attrNameLst>
                                      </p:cBhvr>
                                      <p:tavLst>
                                        <p:tav tm="0">
                                          <p:val>
                                            <p:fltVal val="0"/>
                                          </p:val>
                                        </p:tav>
                                        <p:tav tm="100000">
                                          <p:val>
                                            <p:strVal val="#ppt_h"/>
                                          </p:val>
                                        </p:tav>
                                      </p:tavLst>
                                    </p:anim>
                                    <p:anim calcmode="lin" valueType="num">
                                      <p:cBhvr>
                                        <p:cTn id="22" dur="400" fill="hold"/>
                                        <p:tgtEl>
                                          <p:spTgt spid="17"/>
                                        </p:tgtEl>
                                        <p:attrNameLst>
                                          <p:attrName>style.rotation</p:attrName>
                                        </p:attrNameLst>
                                      </p:cBhvr>
                                      <p:tavLst>
                                        <p:tav tm="0">
                                          <p:val>
                                            <p:fltVal val="90"/>
                                          </p:val>
                                        </p:tav>
                                        <p:tav tm="100000">
                                          <p:val>
                                            <p:fltVal val="0"/>
                                          </p:val>
                                        </p:tav>
                                      </p:tavLst>
                                    </p:anim>
                                    <p:animEffect transition="in" filter="fade">
                                      <p:cBhvr>
                                        <p:cTn id="23" dur="400"/>
                                        <p:tgtEl>
                                          <p:spTgt spid="17"/>
                                        </p:tgtEl>
                                      </p:cBhvr>
                                    </p:animEffect>
                                  </p:childTnLst>
                                </p:cTn>
                              </p:par>
                            </p:childTnLst>
                          </p:cTn>
                        </p:par>
                        <p:par>
                          <p:cTn id="24" fill="hold">
                            <p:stCondLst>
                              <p:cond delay="1200"/>
                            </p:stCondLst>
                            <p:childTnLst>
                              <p:par>
                                <p:cTn id="25" presetID="2" presetClass="entr" presetSubtype="9"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1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2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30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89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animBg="1"/>
      <p:bldP spid="8" grpId="0" animBg="1"/>
      <p:bldP spid="9" grpId="0" animBg="1"/>
      <p:bldP spid="13" grpId="0" animBg="1"/>
      <p:bldP spid="11"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6"/>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矩形 6"/>
          <p:cNvSpPr/>
          <p:nvPr/>
        </p:nvSpPr>
        <p:spPr bwMode="auto">
          <a:xfrm>
            <a:off x="481756" y="871538"/>
            <a:ext cx="11377266" cy="5293766"/>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latin typeface="Arial" panose="020B0604020202020204" pitchFamily="34" charset="0"/>
              <a:ea typeface="宋体" panose="02010600030101010101" pitchFamily="2" charset="-122"/>
            </a:endParaRPr>
          </a:p>
        </p:txBody>
      </p:sp>
      <p:sp>
        <p:nvSpPr>
          <p:cNvPr id="8" name="矩形 7"/>
          <p:cNvSpPr/>
          <p:nvPr/>
        </p:nvSpPr>
        <p:spPr>
          <a:xfrm>
            <a:off x="1126505" y="1317818"/>
            <a:ext cx="5699348" cy="4401205"/>
          </a:xfrm>
          <a:prstGeom prst="rect">
            <a:avLst/>
          </a:prstGeom>
        </p:spPr>
        <p:txBody>
          <a:bodyPr wrap="square">
            <a:spAutoFit/>
          </a:bodyPr>
          <a:lstStyle/>
          <a:p>
            <a:pPr marL="342900" indent="-342900" eaLnBrk="1" hangingPunct="1">
              <a:buFont typeface="Arial" panose="020B0604020202020204" pitchFamily="34" charset="0"/>
              <a:buChar char="•"/>
              <a:defRPr/>
            </a:pPr>
            <a:r>
              <a:rPr lang="zh-CN" altLang="en-US" sz="2000" b="1" dirty="0"/>
              <a:t>第一步：</a:t>
            </a:r>
            <a:r>
              <a:rPr lang="zh-CN" altLang="en-US" sz="2000" dirty="0"/>
              <a:t>骗子</a:t>
            </a:r>
            <a:r>
              <a:rPr lang="zh-CN" altLang="en-US" sz="2000" dirty="0">
                <a:solidFill>
                  <a:srgbClr val="FF0000"/>
                </a:solidFill>
              </a:rPr>
              <a:t>通过网络</a:t>
            </a:r>
            <a:r>
              <a:rPr lang="zh-CN" altLang="en-US" sz="2000" dirty="0"/>
              <a:t>社交工具、短信、网页</a:t>
            </a:r>
            <a:r>
              <a:rPr lang="zh-CN" altLang="en-US" sz="2000" dirty="0">
                <a:solidFill>
                  <a:srgbClr val="FF0000"/>
                </a:solidFill>
              </a:rPr>
              <a:t>发布</a:t>
            </a:r>
            <a:r>
              <a:rPr lang="zh-CN" altLang="en-US" sz="2000" dirty="0"/>
              <a:t>推广股票、外汇、期货、虚拟货币等</a:t>
            </a:r>
            <a:r>
              <a:rPr lang="zh-CN" altLang="en-US" sz="2000" dirty="0">
                <a:solidFill>
                  <a:srgbClr val="FF0000"/>
                </a:solidFill>
              </a:rPr>
              <a:t>投资理财的信息</a:t>
            </a:r>
            <a:r>
              <a:rPr lang="zh-CN" altLang="en-US" sz="2000" dirty="0"/>
              <a:t>。</a:t>
            </a:r>
            <a:endParaRPr lang="en-US" altLang="zh-CN" sz="2000" dirty="0"/>
          </a:p>
          <a:p>
            <a:pPr marL="342900" indent="-342900" eaLnBrk="1" hangingPunct="1">
              <a:buFont typeface="Arial" panose="020B0604020202020204" pitchFamily="34" charset="0"/>
              <a:buChar char="•"/>
              <a:defRPr/>
            </a:pPr>
            <a:r>
              <a:rPr lang="zh-CN" altLang="en-US" sz="2000" b="1" dirty="0"/>
              <a:t>第二步：</a:t>
            </a:r>
            <a:r>
              <a:rPr lang="zh-CN" altLang="en-US" sz="2000" dirty="0"/>
              <a:t>在与你取得联系后，通过聊天交流投资经验、拉入“投资”群聊、听取“投资专家”、“导师”直播课等多种方式，</a:t>
            </a:r>
            <a:r>
              <a:rPr lang="zh-CN" altLang="en-US" sz="2000" dirty="0">
                <a:solidFill>
                  <a:srgbClr val="FF0000"/>
                </a:solidFill>
              </a:rPr>
              <a:t>以有内幕消息、掌握漏洞、回报丰厚等谎言取得你的信任</a:t>
            </a:r>
            <a:r>
              <a:rPr lang="zh-CN" altLang="en-US" sz="2000" dirty="0"/>
              <a:t>。</a:t>
            </a:r>
            <a:endParaRPr lang="en-US" altLang="zh-CN" sz="2000" dirty="0"/>
          </a:p>
          <a:p>
            <a:pPr marL="342900" indent="-342900" eaLnBrk="1" hangingPunct="1">
              <a:buFont typeface="Arial" panose="020B0604020202020204" pitchFamily="34" charset="0"/>
              <a:buChar char="•"/>
              <a:defRPr/>
            </a:pPr>
            <a:r>
              <a:rPr lang="zh-CN" altLang="en-US" sz="2000" b="1" dirty="0"/>
              <a:t>第三步：</a:t>
            </a:r>
            <a:r>
              <a:rPr lang="zh-CN" altLang="en-US" sz="2000" dirty="0">
                <a:solidFill>
                  <a:srgbClr val="FF0000"/>
                </a:solidFill>
              </a:rPr>
              <a:t>诱导</a:t>
            </a:r>
            <a:r>
              <a:rPr lang="zh-CN" altLang="en-US" sz="2000" dirty="0"/>
              <a:t>你在其提供的虚假网站、</a:t>
            </a:r>
            <a:r>
              <a:rPr lang="en-US" altLang="zh-CN" sz="2000" dirty="0"/>
              <a:t>APP</a:t>
            </a:r>
            <a:r>
              <a:rPr lang="zh-CN" altLang="en-US" sz="2000" dirty="0"/>
              <a:t>投资，初步小额</a:t>
            </a:r>
            <a:r>
              <a:rPr lang="zh-CN" altLang="en-US" sz="2000" dirty="0">
                <a:solidFill>
                  <a:srgbClr val="FF0000"/>
                </a:solidFill>
              </a:rPr>
              <a:t>投资试水</a:t>
            </a:r>
            <a:r>
              <a:rPr lang="zh-CN" altLang="en-US" sz="2000" dirty="0"/>
              <a:t>，回报利润很高，取得进一步信任，</a:t>
            </a:r>
            <a:r>
              <a:rPr lang="zh-CN" altLang="en-US" sz="2000" dirty="0">
                <a:solidFill>
                  <a:srgbClr val="FF0000"/>
                </a:solidFill>
              </a:rPr>
              <a:t>诱导</a:t>
            </a:r>
            <a:r>
              <a:rPr lang="zh-CN" altLang="en-US" sz="2000" dirty="0"/>
              <a:t>你</a:t>
            </a:r>
            <a:r>
              <a:rPr lang="zh-CN" altLang="en-US" sz="2000" dirty="0">
                <a:solidFill>
                  <a:srgbClr val="FF0000"/>
                </a:solidFill>
              </a:rPr>
              <a:t>加大投入</a:t>
            </a:r>
            <a:r>
              <a:rPr lang="zh-CN" altLang="en-US" sz="2000" dirty="0"/>
              <a:t>。</a:t>
            </a:r>
            <a:endParaRPr lang="en-US" altLang="zh-CN" sz="2000" dirty="0"/>
          </a:p>
          <a:p>
            <a:pPr marL="342900" indent="-342900" eaLnBrk="1" hangingPunct="1">
              <a:buFont typeface="Arial" panose="020B0604020202020204" pitchFamily="34" charset="0"/>
              <a:buChar char="•"/>
              <a:defRPr/>
            </a:pPr>
            <a:r>
              <a:rPr lang="zh-CN" altLang="en-US" sz="2000" b="1" dirty="0"/>
              <a:t>第四步：</a:t>
            </a:r>
            <a:r>
              <a:rPr lang="zh-CN" altLang="en-US" sz="2000" dirty="0"/>
              <a:t>当你在投入大量资金后，</a:t>
            </a:r>
            <a:r>
              <a:rPr lang="zh-CN" altLang="en-US" sz="2000" dirty="0">
                <a:solidFill>
                  <a:srgbClr val="FF0000"/>
                </a:solidFill>
              </a:rPr>
              <a:t>发现无法提现或全部亏损</a:t>
            </a:r>
            <a:r>
              <a:rPr lang="zh-CN" altLang="en-US" sz="2000" dirty="0"/>
              <a:t>，与对方交涉时，发现被拉黑，或者投资理财网站、</a:t>
            </a:r>
            <a:r>
              <a:rPr lang="en-US" altLang="zh-CN" sz="2000" dirty="0"/>
              <a:t>APP</a:t>
            </a:r>
            <a:r>
              <a:rPr lang="zh-CN" altLang="en-US" sz="2000" dirty="0"/>
              <a:t>无法登录。</a:t>
            </a:r>
          </a:p>
        </p:txBody>
      </p:sp>
      <p:sp>
        <p:nvSpPr>
          <p:cNvPr id="9" name="矩形 8"/>
          <p:cNvSpPr>
            <a:spLocks noChangeArrowheads="1"/>
          </p:cNvSpPr>
          <p:nvPr/>
        </p:nvSpPr>
        <p:spPr bwMode="auto">
          <a:xfrm>
            <a:off x="481756" y="223838"/>
            <a:ext cx="11377265"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nvGrpSpPr>
          <p:cNvPr id="3" name="组合 2"/>
          <p:cNvGrpSpPr/>
          <p:nvPr/>
        </p:nvGrpSpPr>
        <p:grpSpPr bwMode="auto">
          <a:xfrm>
            <a:off x="783174" y="267824"/>
            <a:ext cx="2527300" cy="461665"/>
            <a:chOff x="6235085" y="1173661"/>
            <a:chExt cx="2528093" cy="461368"/>
          </a:xfrm>
        </p:grpSpPr>
        <p:sp>
          <p:nvSpPr>
            <p:cNvPr id="12300" name="矩形 10"/>
            <p:cNvSpPr>
              <a:spLocks noChangeArrowheads="1"/>
            </p:cNvSpPr>
            <p:nvPr/>
          </p:nvSpPr>
          <p:spPr bwMode="auto">
            <a:xfrm>
              <a:off x="6692395" y="1173661"/>
              <a:ext cx="2070783" cy="46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chemeClr val="accent2"/>
                  </a:solidFill>
                  <a:latin typeface="微软雅黑" panose="020B0503020204020204" pitchFamily="34" charset="-122"/>
                </a:rPr>
                <a:t>作案手法分析</a:t>
              </a:r>
            </a:p>
          </p:txBody>
        </p:sp>
        <p:grpSp>
          <p:nvGrpSpPr>
            <p:cNvPr id="12301" name="组合 13"/>
            <p:cNvGrpSpPr/>
            <p:nvPr/>
          </p:nvGrpSpPr>
          <p:grpSpPr bwMode="auto">
            <a:xfrm>
              <a:off x="6235085" y="1187698"/>
              <a:ext cx="409844" cy="409842"/>
              <a:chOff x="1381389" y="1240733"/>
              <a:chExt cx="409844" cy="409842"/>
            </a:xfrm>
          </p:grpSpPr>
          <p:sp>
            <p:nvSpPr>
              <p:cNvPr id="12302" name="椭圆 14"/>
              <p:cNvSpPr>
                <a:spLocks noChangeArrowheads="1"/>
              </p:cNvSpPr>
              <p:nvPr/>
            </p:nvSpPr>
            <p:spPr bwMode="auto">
              <a:xfrm>
                <a:off x="1381389" y="1240733"/>
                <a:ext cx="409844" cy="40984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2303" name="Freeform 5"/>
              <p:cNvSpPr>
                <a:spLocks noEditPoints="1"/>
              </p:cNvSpPr>
              <p:nvPr/>
            </p:nvSpPr>
            <p:spPr bwMode="auto">
              <a:xfrm>
                <a:off x="1423399" y="1321039"/>
                <a:ext cx="301429" cy="249230"/>
              </a:xfrm>
              <a:custGeom>
                <a:avLst/>
                <a:gdLst>
                  <a:gd name="T0" fmla="*/ 2147483647 w 1753"/>
                  <a:gd name="T1" fmla="*/ 2147483647 h 1464"/>
                  <a:gd name="T2" fmla="*/ 2147483647 w 1753"/>
                  <a:gd name="T3" fmla="*/ 2147483647 h 1464"/>
                  <a:gd name="T4" fmla="*/ 2147483647 w 1753"/>
                  <a:gd name="T5" fmla="*/ 2147483647 h 1464"/>
                  <a:gd name="T6" fmla="*/ 2147483647 w 1753"/>
                  <a:gd name="T7" fmla="*/ 2147483647 h 1464"/>
                  <a:gd name="T8" fmla="*/ 2147483647 w 1753"/>
                  <a:gd name="T9" fmla="*/ 2147483647 h 1464"/>
                  <a:gd name="T10" fmla="*/ 2147483647 w 1753"/>
                  <a:gd name="T11" fmla="*/ 2147483647 h 1464"/>
                  <a:gd name="T12" fmla="*/ 2147483647 w 1753"/>
                  <a:gd name="T13" fmla="*/ 2147483647 h 1464"/>
                  <a:gd name="T14" fmla="*/ 2147483647 w 1753"/>
                  <a:gd name="T15" fmla="*/ 2147483647 h 1464"/>
                  <a:gd name="T16" fmla="*/ 2147483647 w 1753"/>
                  <a:gd name="T17" fmla="*/ 2147483647 h 1464"/>
                  <a:gd name="T18" fmla="*/ 2147483647 w 1753"/>
                  <a:gd name="T19" fmla="*/ 2147483647 h 1464"/>
                  <a:gd name="T20" fmla="*/ 2147483647 w 1753"/>
                  <a:gd name="T21" fmla="*/ 2147483647 h 1464"/>
                  <a:gd name="T22" fmla="*/ 2147483647 w 1753"/>
                  <a:gd name="T23" fmla="*/ 2147483647 h 1464"/>
                  <a:gd name="T24" fmla="*/ 2147483647 w 1753"/>
                  <a:gd name="T25" fmla="*/ 2147483647 h 1464"/>
                  <a:gd name="T26" fmla="*/ 2147483647 w 1753"/>
                  <a:gd name="T27" fmla="*/ 2147483647 h 1464"/>
                  <a:gd name="T28" fmla="*/ 2147483647 w 1753"/>
                  <a:gd name="T29" fmla="*/ 2147483647 h 1464"/>
                  <a:gd name="T30" fmla="*/ 2147483647 w 1753"/>
                  <a:gd name="T31" fmla="*/ 2147483647 h 1464"/>
                  <a:gd name="T32" fmla="*/ 2147483647 w 1753"/>
                  <a:gd name="T33" fmla="*/ 2147483647 h 1464"/>
                  <a:gd name="T34" fmla="*/ 2147483647 w 1753"/>
                  <a:gd name="T35" fmla="*/ 2147483647 h 1464"/>
                  <a:gd name="T36" fmla="*/ 2147483647 w 1753"/>
                  <a:gd name="T37" fmla="*/ 2147483647 h 1464"/>
                  <a:gd name="T38" fmla="*/ 2147483647 w 1753"/>
                  <a:gd name="T39" fmla="*/ 2147483647 h 1464"/>
                  <a:gd name="T40" fmla="*/ 2147483647 w 1753"/>
                  <a:gd name="T41" fmla="*/ 2147483647 h 1464"/>
                  <a:gd name="T42" fmla="*/ 2147483647 w 1753"/>
                  <a:gd name="T43" fmla="*/ 2147483647 h 1464"/>
                  <a:gd name="T44" fmla="*/ 2147483647 w 1753"/>
                  <a:gd name="T45" fmla="*/ 2147483647 h 1464"/>
                  <a:gd name="T46" fmla="*/ 2147483647 w 1753"/>
                  <a:gd name="T47" fmla="*/ 2147483647 h 1464"/>
                  <a:gd name="T48" fmla="*/ 2147483647 w 1753"/>
                  <a:gd name="T49" fmla="*/ 2147483647 h 1464"/>
                  <a:gd name="T50" fmla="*/ 2147483647 w 1753"/>
                  <a:gd name="T51" fmla="*/ 2147483647 h 1464"/>
                  <a:gd name="T52" fmla="*/ 2147483647 w 1753"/>
                  <a:gd name="T53" fmla="*/ 2147483647 h 1464"/>
                  <a:gd name="T54" fmla="*/ 2147483647 w 1753"/>
                  <a:gd name="T55" fmla="*/ 0 h 1464"/>
                  <a:gd name="T56" fmla="*/ 0 w 1753"/>
                  <a:gd name="T57" fmla="*/ 2147483647 h 1464"/>
                  <a:gd name="T58" fmla="*/ 2147483647 w 1753"/>
                  <a:gd name="T59" fmla="*/ 2147483647 h 1464"/>
                  <a:gd name="T60" fmla="*/ 2147483647 w 1753"/>
                  <a:gd name="T61" fmla="*/ 2147483647 h 1464"/>
                  <a:gd name="T62" fmla="*/ 2147483647 w 1753"/>
                  <a:gd name="T63" fmla="*/ 2147483647 h 1464"/>
                  <a:gd name="T64" fmla="*/ 2147483647 w 1753"/>
                  <a:gd name="T65" fmla="*/ 2147483647 h 1464"/>
                  <a:gd name="T66" fmla="*/ 2147483647 w 1753"/>
                  <a:gd name="T67" fmla="*/ 2147483647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3" h="1464">
                    <a:moveTo>
                      <a:pt x="487" y="542"/>
                    </a:moveTo>
                    <a:lnTo>
                      <a:pt x="1638" y="542"/>
                    </a:lnTo>
                    <a:lnTo>
                      <a:pt x="1638" y="1348"/>
                    </a:lnTo>
                    <a:lnTo>
                      <a:pt x="487" y="1348"/>
                    </a:lnTo>
                    <a:lnTo>
                      <a:pt x="487" y="542"/>
                    </a:lnTo>
                    <a:close/>
                    <a:moveTo>
                      <a:pt x="741" y="890"/>
                    </a:moveTo>
                    <a:cubicBezTo>
                      <a:pt x="801" y="890"/>
                      <a:pt x="850" y="841"/>
                      <a:pt x="850" y="781"/>
                    </a:cubicBezTo>
                    <a:cubicBezTo>
                      <a:pt x="850" y="721"/>
                      <a:pt x="801" y="672"/>
                      <a:pt x="741" y="672"/>
                    </a:cubicBezTo>
                    <a:cubicBezTo>
                      <a:pt x="680" y="672"/>
                      <a:pt x="632" y="721"/>
                      <a:pt x="632" y="781"/>
                    </a:cubicBezTo>
                    <a:cubicBezTo>
                      <a:pt x="632" y="841"/>
                      <a:pt x="680" y="890"/>
                      <a:pt x="741" y="890"/>
                    </a:cubicBezTo>
                    <a:close/>
                    <a:moveTo>
                      <a:pt x="1411" y="854"/>
                    </a:moveTo>
                    <a:lnTo>
                      <a:pt x="1319" y="885"/>
                    </a:lnTo>
                    <a:lnTo>
                      <a:pt x="1239" y="734"/>
                    </a:lnTo>
                    <a:lnTo>
                      <a:pt x="981" y="1106"/>
                    </a:lnTo>
                    <a:lnTo>
                      <a:pt x="843" y="1017"/>
                    </a:lnTo>
                    <a:lnTo>
                      <a:pt x="626" y="1253"/>
                    </a:lnTo>
                    <a:lnTo>
                      <a:pt x="1534" y="1253"/>
                    </a:lnTo>
                    <a:lnTo>
                      <a:pt x="1411" y="854"/>
                    </a:lnTo>
                    <a:close/>
                    <a:moveTo>
                      <a:pt x="149" y="562"/>
                    </a:moveTo>
                    <a:lnTo>
                      <a:pt x="372" y="476"/>
                    </a:lnTo>
                    <a:lnTo>
                      <a:pt x="372" y="1142"/>
                    </a:lnTo>
                    <a:lnTo>
                      <a:pt x="149" y="562"/>
                    </a:lnTo>
                    <a:close/>
                    <a:moveTo>
                      <a:pt x="1330" y="427"/>
                    </a:moveTo>
                    <a:lnTo>
                      <a:pt x="500" y="427"/>
                    </a:lnTo>
                    <a:lnTo>
                      <a:pt x="1223" y="149"/>
                    </a:lnTo>
                    <a:lnTo>
                      <a:pt x="1330" y="427"/>
                    </a:lnTo>
                    <a:close/>
                    <a:moveTo>
                      <a:pt x="1453" y="427"/>
                    </a:moveTo>
                    <a:lnTo>
                      <a:pt x="1289" y="0"/>
                    </a:lnTo>
                    <a:lnTo>
                      <a:pt x="0" y="496"/>
                    </a:lnTo>
                    <a:lnTo>
                      <a:pt x="372" y="1463"/>
                    </a:lnTo>
                    <a:lnTo>
                      <a:pt x="372" y="1464"/>
                    </a:lnTo>
                    <a:lnTo>
                      <a:pt x="1753" y="1464"/>
                    </a:lnTo>
                    <a:lnTo>
                      <a:pt x="1753" y="427"/>
                    </a:lnTo>
                    <a:lnTo>
                      <a:pt x="1453" y="42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pic>
        <p:nvPicPr>
          <p:cNvPr id="4" name="图片 3">
            <a:extLst>
              <a:ext uri="{FF2B5EF4-FFF2-40B4-BE49-F238E27FC236}">
                <a16:creationId xmlns:a16="http://schemas.microsoft.com/office/drawing/2014/main" id="{D8DA1A90-5565-2291-7A35-8E1F69A67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686" y="1914525"/>
            <a:ext cx="4762500" cy="3352800"/>
          </a:xfrm>
          <a:prstGeom prst="rect">
            <a:avLst/>
          </a:prstGeom>
        </p:spPr>
      </p:pic>
      <p:pic>
        <p:nvPicPr>
          <p:cNvPr id="16" name="图片 15" descr="logo3">
            <a:extLst>
              <a:ext uri="{FF2B5EF4-FFF2-40B4-BE49-F238E27FC236}">
                <a16:creationId xmlns:a16="http://schemas.microsoft.com/office/drawing/2014/main" id="{0D67F1E2-FA38-F294-C648-D51B2F3EB53F}"/>
              </a:ext>
            </a:extLst>
          </p:cNvPr>
          <p:cNvPicPr>
            <a:picLocks noChangeAspect="1"/>
          </p:cNvPicPr>
          <p:nvPr/>
        </p:nvPicPr>
        <p:blipFill>
          <a:blip r:embed="rId4"/>
          <a:stretch>
            <a:fillRect/>
          </a:stretch>
        </p:blipFill>
        <p:spPr>
          <a:xfrm>
            <a:off x="8186613" y="233279"/>
            <a:ext cx="2952328" cy="507288"/>
          </a:xfrm>
          <a:prstGeom prst="rect">
            <a:avLst/>
          </a:prstGeom>
        </p:spPr>
      </p:pic>
      <p:pic>
        <p:nvPicPr>
          <p:cNvPr id="17" name="图片 16">
            <a:extLst>
              <a:ext uri="{FF2B5EF4-FFF2-40B4-BE49-F238E27FC236}">
                <a16:creationId xmlns:a16="http://schemas.microsoft.com/office/drawing/2014/main" id="{6A1B8947-C3A4-9C4F-C19B-408BD6D17E6D}"/>
              </a:ext>
            </a:extLst>
          </p:cNvPr>
          <p:cNvPicPr>
            <a:picLocks noChangeAspect="1"/>
          </p:cNvPicPr>
          <p:nvPr/>
        </p:nvPicPr>
        <p:blipFill>
          <a:blip r:embed="rId5"/>
          <a:stretch>
            <a:fillRect/>
          </a:stretch>
        </p:blipFill>
        <p:spPr>
          <a:xfrm>
            <a:off x="11327657" y="84915"/>
            <a:ext cx="835393" cy="835393"/>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0-#ppt_w/2"/>
                                          </p:val>
                                        </p:tav>
                                        <p:tav tm="100000">
                                          <p:val>
                                            <p:strVal val="#ppt_x"/>
                                          </p:val>
                                        </p:tav>
                                      </p:tavLst>
                                    </p:anim>
                                    <p:anim calcmode="lin" valueType="num">
                                      <p:cBhvr additive="base">
                                        <p:cTn id="12" dur="3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400"/>
                                        <p:tgtEl>
                                          <p:spTgt spid="9"/>
                                        </p:tgtEl>
                                      </p:cBhvr>
                                    </p:animEffect>
                                  </p:childTnLst>
                                </p:cTn>
                              </p:par>
                            </p:childTnLst>
                          </p:cTn>
                        </p:par>
                        <p:par>
                          <p:cTn id="17" fill="hold">
                            <p:stCondLst>
                              <p:cond delay="800"/>
                            </p:stCondLst>
                            <p:childTnLst>
                              <p:par>
                                <p:cTn id="18" presetID="31"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400" fill="hold"/>
                                        <p:tgtEl>
                                          <p:spTgt spid="3"/>
                                        </p:tgtEl>
                                        <p:attrNameLst>
                                          <p:attrName>ppt_w</p:attrName>
                                        </p:attrNameLst>
                                      </p:cBhvr>
                                      <p:tavLst>
                                        <p:tav tm="0">
                                          <p:val>
                                            <p:fltVal val="0"/>
                                          </p:val>
                                        </p:tav>
                                        <p:tav tm="100000">
                                          <p:val>
                                            <p:strVal val="#ppt_w"/>
                                          </p:val>
                                        </p:tav>
                                      </p:tavLst>
                                    </p:anim>
                                    <p:anim calcmode="lin" valueType="num">
                                      <p:cBhvr>
                                        <p:cTn id="21" dur="400" fill="hold"/>
                                        <p:tgtEl>
                                          <p:spTgt spid="3"/>
                                        </p:tgtEl>
                                        <p:attrNameLst>
                                          <p:attrName>ppt_h</p:attrName>
                                        </p:attrNameLst>
                                      </p:cBhvr>
                                      <p:tavLst>
                                        <p:tav tm="0">
                                          <p:val>
                                            <p:fltVal val="0"/>
                                          </p:val>
                                        </p:tav>
                                        <p:tav tm="100000">
                                          <p:val>
                                            <p:strVal val="#ppt_h"/>
                                          </p:val>
                                        </p:tav>
                                      </p:tavLst>
                                    </p:anim>
                                    <p:anim calcmode="lin" valueType="num">
                                      <p:cBhvr>
                                        <p:cTn id="22" dur="400" fill="hold"/>
                                        <p:tgtEl>
                                          <p:spTgt spid="3"/>
                                        </p:tgtEl>
                                        <p:attrNameLst>
                                          <p:attrName>style.rotation</p:attrName>
                                        </p:attrNameLst>
                                      </p:cBhvr>
                                      <p:tavLst>
                                        <p:tav tm="0">
                                          <p:val>
                                            <p:fltVal val="90"/>
                                          </p:val>
                                        </p:tav>
                                        <p:tav tm="100000">
                                          <p:val>
                                            <p:fltVal val="0"/>
                                          </p:val>
                                        </p:tav>
                                      </p:tavLst>
                                    </p:anim>
                                    <p:animEffect transition="in" filter="fade">
                                      <p:cBhvr>
                                        <p:cTn id="23" dur="400"/>
                                        <p:tgtEl>
                                          <p:spTgt spid="3"/>
                                        </p:tgtEl>
                                      </p:cBhvr>
                                    </p:animEffect>
                                  </p:childTnLst>
                                </p:cTn>
                              </p:par>
                            </p:childTnLst>
                          </p:cTn>
                        </p:par>
                        <p:par>
                          <p:cTn id="24" fill="hold">
                            <p:stCondLst>
                              <p:cond delay="120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3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fade">
                                      <p:cBhvr>
                                        <p:cTn id="38" dur="3000"/>
                                        <p:tgtEl>
                                          <p:spTgt spid="8">
                                            <p:txEl>
                                              <p:pRg st="0" end="0"/>
                                            </p:txEl>
                                          </p:spTgt>
                                        </p:tgtEl>
                                      </p:cBhvr>
                                    </p:animEffect>
                                    <p:anim calcmode="lin" valueType="num">
                                      <p:cBhvr>
                                        <p:cTn id="39" dur="3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0" dur="3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Effect transition="in" filter="fade">
                                      <p:cBhvr>
                                        <p:cTn id="45" dur="3000"/>
                                        <p:tgtEl>
                                          <p:spTgt spid="8">
                                            <p:txEl>
                                              <p:pRg st="1" end="1"/>
                                            </p:txEl>
                                          </p:spTgt>
                                        </p:tgtEl>
                                      </p:cBhvr>
                                    </p:animEffect>
                                    <p:anim calcmode="lin" valueType="num">
                                      <p:cBhvr>
                                        <p:cTn id="46" dur="3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7" dur="3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3000"/>
                                        <p:tgtEl>
                                          <p:spTgt spid="8">
                                            <p:txEl>
                                              <p:pRg st="2" end="2"/>
                                            </p:txEl>
                                          </p:spTgt>
                                        </p:tgtEl>
                                      </p:cBhvr>
                                    </p:animEffect>
                                    <p:anim calcmode="lin" valueType="num">
                                      <p:cBhvr>
                                        <p:cTn id="53" dur="3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4" dur="3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animEffect transition="in" filter="fade">
                                      <p:cBhvr>
                                        <p:cTn id="59" dur="3000"/>
                                        <p:tgtEl>
                                          <p:spTgt spid="8">
                                            <p:txEl>
                                              <p:pRg st="3" end="3"/>
                                            </p:txEl>
                                          </p:spTgt>
                                        </p:tgtEl>
                                      </p:cBhvr>
                                    </p:animEffect>
                                    <p:anim calcmode="lin" valueType="num">
                                      <p:cBhvr>
                                        <p:cTn id="60" dur="3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1" dur="3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7" grpId="0" animBg="1"/>
      <p:bldP spid="8" grpId="0" build="p"/>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6"/>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矩形 6"/>
          <p:cNvSpPr/>
          <p:nvPr/>
        </p:nvSpPr>
        <p:spPr bwMode="auto">
          <a:xfrm>
            <a:off x="748046" y="1068298"/>
            <a:ext cx="10460880" cy="5241578"/>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dirty="0">
              <a:latin typeface="Arial" panose="020B0604020202020204" pitchFamily="34" charset="0"/>
              <a:ea typeface="宋体" panose="02010600030101010101" pitchFamily="2" charset="-122"/>
            </a:endParaRPr>
          </a:p>
        </p:txBody>
      </p:sp>
      <p:sp>
        <p:nvSpPr>
          <p:cNvPr id="8" name="矩形 7"/>
          <p:cNvSpPr/>
          <p:nvPr/>
        </p:nvSpPr>
        <p:spPr>
          <a:xfrm>
            <a:off x="1598166" y="1573879"/>
            <a:ext cx="9288462" cy="1631216"/>
          </a:xfrm>
          <a:prstGeom prst="rect">
            <a:avLst/>
          </a:prstGeom>
        </p:spPr>
        <p:txBody>
          <a:bodyPr>
            <a:spAutoFit/>
          </a:bodyPr>
          <a:lstStyle/>
          <a:p>
            <a:pPr eaLnBrk="1" hangingPunct="1">
              <a:buFont typeface="Arial" panose="020B0604020202020204" pitchFamily="34" charset="0"/>
              <a:buNone/>
              <a:defRPr/>
            </a:pPr>
            <a:r>
              <a:rPr lang="zh-CN" altLang="en-US" sz="2000" dirty="0">
                <a:solidFill>
                  <a:schemeClr val="accent1"/>
                </a:solidFill>
                <a:latin typeface="+mn-ea"/>
                <a:ea typeface="+mn-ea"/>
              </a:rPr>
              <a:t>   </a:t>
            </a:r>
            <a:r>
              <a:rPr lang="en-US" altLang="zh-CN" sz="2000" dirty="0">
                <a:latin typeface="+mn-ea"/>
                <a:ea typeface="+mn-ea"/>
              </a:rPr>
              <a:t>2022</a:t>
            </a:r>
            <a:r>
              <a:rPr lang="zh-CN" altLang="en-US" sz="2000" dirty="0">
                <a:latin typeface="+mn-ea"/>
                <a:ea typeface="+mn-ea"/>
              </a:rPr>
              <a:t>年</a:t>
            </a:r>
            <a:r>
              <a:rPr lang="en-US" altLang="zh-CN" sz="2000" dirty="0">
                <a:latin typeface="+mn-ea"/>
                <a:ea typeface="+mn-ea"/>
              </a:rPr>
              <a:t>4</a:t>
            </a:r>
            <a:r>
              <a:rPr lang="zh-CN" altLang="en-US" sz="2000" dirty="0">
                <a:latin typeface="+mn-ea"/>
                <a:ea typeface="+mn-ea"/>
              </a:rPr>
              <a:t>月</a:t>
            </a:r>
            <a:r>
              <a:rPr lang="en-US" altLang="zh-CN" sz="2000" dirty="0">
                <a:latin typeface="+mn-ea"/>
                <a:ea typeface="+mn-ea"/>
              </a:rPr>
              <a:t>30</a:t>
            </a:r>
            <a:r>
              <a:rPr lang="zh-CN" altLang="en-US" sz="2000" dirty="0">
                <a:latin typeface="+mn-ea"/>
                <a:ea typeface="+mn-ea"/>
              </a:rPr>
              <a:t>日，我区后埠村的刘女士报警称： 其在抖音上关注了一位好友，对方称在“抖店”</a:t>
            </a:r>
            <a:r>
              <a:rPr lang="en-US" altLang="zh-CN" sz="2000" dirty="0">
                <a:latin typeface="+mn-ea"/>
                <a:ea typeface="+mn-ea"/>
              </a:rPr>
              <a:t>APP</a:t>
            </a:r>
            <a:r>
              <a:rPr lang="zh-CN" altLang="en-US" sz="2000" dirty="0">
                <a:latin typeface="+mn-ea"/>
                <a:ea typeface="+mn-ea"/>
              </a:rPr>
              <a:t>做任务刷单能赚钱。随后其通过对方提供的二维码扫码下载了“抖店”</a:t>
            </a:r>
            <a:r>
              <a:rPr lang="en-US" altLang="zh-CN" sz="2000" dirty="0">
                <a:latin typeface="+mn-ea"/>
                <a:ea typeface="+mn-ea"/>
              </a:rPr>
              <a:t>APP</a:t>
            </a:r>
            <a:r>
              <a:rPr lang="zh-CN" altLang="en-US" sz="2000" dirty="0">
                <a:latin typeface="+mn-ea"/>
                <a:ea typeface="+mn-ea"/>
              </a:rPr>
              <a:t>，该</a:t>
            </a:r>
            <a:r>
              <a:rPr lang="en-US" altLang="zh-CN" sz="2000" dirty="0">
                <a:latin typeface="+mn-ea"/>
                <a:ea typeface="+mn-ea"/>
              </a:rPr>
              <a:t>APP</a:t>
            </a:r>
            <a:r>
              <a:rPr lang="zh-CN" altLang="en-US" sz="2000" dirty="0">
                <a:latin typeface="+mn-ea"/>
                <a:ea typeface="+mn-ea"/>
              </a:rPr>
              <a:t>客服向其派发了刷单任务并要求其向指定账户充值后完成派发的刷单任务，刘女士</a:t>
            </a:r>
            <a:r>
              <a:rPr lang="en-US" altLang="zh-CN" sz="2000" dirty="0">
                <a:latin typeface="+mn-ea"/>
                <a:ea typeface="+mn-ea"/>
              </a:rPr>
              <a:t>2</a:t>
            </a:r>
            <a:r>
              <a:rPr lang="zh-CN" altLang="en-US" sz="2000" dirty="0">
                <a:latin typeface="+mn-ea"/>
                <a:ea typeface="+mn-ea"/>
              </a:rPr>
              <a:t>次共转账</a:t>
            </a:r>
            <a:r>
              <a:rPr lang="en-US" altLang="zh-CN" sz="2000" dirty="0">
                <a:latin typeface="+mn-ea"/>
                <a:ea typeface="+mn-ea"/>
              </a:rPr>
              <a:t>8080</a:t>
            </a:r>
            <a:r>
              <a:rPr lang="zh-CN" altLang="en-US" sz="2000" dirty="0">
                <a:latin typeface="+mn-ea"/>
                <a:ea typeface="+mn-ea"/>
              </a:rPr>
              <a:t>元到对方提供的银行账户，但收不到本金和佣金，察觉被骗后报警，总共被骗</a:t>
            </a:r>
            <a:r>
              <a:rPr lang="en-US" altLang="zh-CN" sz="2000" dirty="0">
                <a:latin typeface="+mn-ea"/>
                <a:ea typeface="+mn-ea"/>
              </a:rPr>
              <a:t>8080</a:t>
            </a:r>
            <a:r>
              <a:rPr lang="zh-CN" altLang="en-US" sz="2000" dirty="0">
                <a:latin typeface="+mn-ea"/>
                <a:ea typeface="+mn-ea"/>
              </a:rPr>
              <a:t>元。</a:t>
            </a:r>
            <a:endParaRPr lang="zh-CN" altLang="en-US" sz="2000" dirty="0">
              <a:solidFill>
                <a:schemeClr val="accent1"/>
              </a:solidFill>
              <a:latin typeface="+mn-ea"/>
              <a:ea typeface="+mn-ea"/>
            </a:endParaRPr>
          </a:p>
        </p:txBody>
      </p:sp>
      <p:sp>
        <p:nvSpPr>
          <p:cNvPr id="9" name="矩形 8"/>
          <p:cNvSpPr>
            <a:spLocks noChangeArrowheads="1"/>
          </p:cNvSpPr>
          <p:nvPr/>
        </p:nvSpPr>
        <p:spPr bwMode="auto">
          <a:xfrm>
            <a:off x="388328" y="256294"/>
            <a:ext cx="10820597"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nvGrpSpPr>
          <p:cNvPr id="3" name="组合 2"/>
          <p:cNvGrpSpPr/>
          <p:nvPr/>
        </p:nvGrpSpPr>
        <p:grpSpPr bwMode="auto">
          <a:xfrm>
            <a:off x="758182" y="286320"/>
            <a:ext cx="5124175" cy="461665"/>
            <a:chOff x="6235085" y="1173661"/>
            <a:chExt cx="5125783" cy="462958"/>
          </a:xfrm>
        </p:grpSpPr>
        <p:sp>
          <p:nvSpPr>
            <p:cNvPr id="17420" name="矩形 10"/>
            <p:cNvSpPr>
              <a:spLocks noChangeArrowheads="1"/>
            </p:cNvSpPr>
            <p:nvPr/>
          </p:nvSpPr>
          <p:spPr bwMode="auto">
            <a:xfrm>
              <a:off x="6692395" y="1173661"/>
              <a:ext cx="4668473" cy="46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chemeClr val="accent2"/>
                  </a:solidFill>
                  <a:latin typeface="微软雅黑" panose="020B0503020204020204" pitchFamily="34" charset="-122"/>
                </a:rPr>
                <a:t>案例二：网络兼职刷单诈骗</a:t>
              </a:r>
            </a:p>
          </p:txBody>
        </p:sp>
        <p:grpSp>
          <p:nvGrpSpPr>
            <p:cNvPr id="17421" name="组合 13"/>
            <p:cNvGrpSpPr/>
            <p:nvPr/>
          </p:nvGrpSpPr>
          <p:grpSpPr bwMode="auto">
            <a:xfrm>
              <a:off x="6235085" y="1187698"/>
              <a:ext cx="409844" cy="409842"/>
              <a:chOff x="1381389" y="1240733"/>
              <a:chExt cx="409844" cy="409842"/>
            </a:xfrm>
          </p:grpSpPr>
          <p:sp>
            <p:nvSpPr>
              <p:cNvPr id="17422" name="椭圆 14"/>
              <p:cNvSpPr>
                <a:spLocks noChangeArrowheads="1"/>
              </p:cNvSpPr>
              <p:nvPr/>
            </p:nvSpPr>
            <p:spPr bwMode="auto">
              <a:xfrm>
                <a:off x="1381389" y="1240733"/>
                <a:ext cx="409844" cy="40984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7423" name="Freeform 5"/>
              <p:cNvSpPr>
                <a:spLocks noEditPoints="1"/>
              </p:cNvSpPr>
              <p:nvPr/>
            </p:nvSpPr>
            <p:spPr bwMode="auto">
              <a:xfrm>
                <a:off x="1423399" y="1321039"/>
                <a:ext cx="301429" cy="249230"/>
              </a:xfrm>
              <a:custGeom>
                <a:avLst/>
                <a:gdLst>
                  <a:gd name="T0" fmla="*/ 2147483647 w 1753"/>
                  <a:gd name="T1" fmla="*/ 2147483647 h 1464"/>
                  <a:gd name="T2" fmla="*/ 2147483647 w 1753"/>
                  <a:gd name="T3" fmla="*/ 2147483647 h 1464"/>
                  <a:gd name="T4" fmla="*/ 2147483647 w 1753"/>
                  <a:gd name="T5" fmla="*/ 2147483647 h 1464"/>
                  <a:gd name="T6" fmla="*/ 2147483647 w 1753"/>
                  <a:gd name="T7" fmla="*/ 2147483647 h 1464"/>
                  <a:gd name="T8" fmla="*/ 2147483647 w 1753"/>
                  <a:gd name="T9" fmla="*/ 2147483647 h 1464"/>
                  <a:gd name="T10" fmla="*/ 2147483647 w 1753"/>
                  <a:gd name="T11" fmla="*/ 2147483647 h 1464"/>
                  <a:gd name="T12" fmla="*/ 2147483647 w 1753"/>
                  <a:gd name="T13" fmla="*/ 2147483647 h 1464"/>
                  <a:gd name="T14" fmla="*/ 2147483647 w 1753"/>
                  <a:gd name="T15" fmla="*/ 2147483647 h 1464"/>
                  <a:gd name="T16" fmla="*/ 2147483647 w 1753"/>
                  <a:gd name="T17" fmla="*/ 2147483647 h 1464"/>
                  <a:gd name="T18" fmla="*/ 2147483647 w 1753"/>
                  <a:gd name="T19" fmla="*/ 2147483647 h 1464"/>
                  <a:gd name="T20" fmla="*/ 2147483647 w 1753"/>
                  <a:gd name="T21" fmla="*/ 2147483647 h 1464"/>
                  <a:gd name="T22" fmla="*/ 2147483647 w 1753"/>
                  <a:gd name="T23" fmla="*/ 2147483647 h 1464"/>
                  <a:gd name="T24" fmla="*/ 2147483647 w 1753"/>
                  <a:gd name="T25" fmla="*/ 2147483647 h 1464"/>
                  <a:gd name="T26" fmla="*/ 2147483647 w 1753"/>
                  <a:gd name="T27" fmla="*/ 2147483647 h 1464"/>
                  <a:gd name="T28" fmla="*/ 2147483647 w 1753"/>
                  <a:gd name="T29" fmla="*/ 2147483647 h 1464"/>
                  <a:gd name="T30" fmla="*/ 2147483647 w 1753"/>
                  <a:gd name="T31" fmla="*/ 2147483647 h 1464"/>
                  <a:gd name="T32" fmla="*/ 2147483647 w 1753"/>
                  <a:gd name="T33" fmla="*/ 2147483647 h 1464"/>
                  <a:gd name="T34" fmla="*/ 2147483647 w 1753"/>
                  <a:gd name="T35" fmla="*/ 2147483647 h 1464"/>
                  <a:gd name="T36" fmla="*/ 2147483647 w 1753"/>
                  <a:gd name="T37" fmla="*/ 2147483647 h 1464"/>
                  <a:gd name="T38" fmla="*/ 2147483647 w 1753"/>
                  <a:gd name="T39" fmla="*/ 2147483647 h 1464"/>
                  <a:gd name="T40" fmla="*/ 2147483647 w 1753"/>
                  <a:gd name="T41" fmla="*/ 2147483647 h 1464"/>
                  <a:gd name="T42" fmla="*/ 2147483647 w 1753"/>
                  <a:gd name="T43" fmla="*/ 2147483647 h 1464"/>
                  <a:gd name="T44" fmla="*/ 2147483647 w 1753"/>
                  <a:gd name="T45" fmla="*/ 2147483647 h 1464"/>
                  <a:gd name="T46" fmla="*/ 2147483647 w 1753"/>
                  <a:gd name="T47" fmla="*/ 2147483647 h 1464"/>
                  <a:gd name="T48" fmla="*/ 2147483647 w 1753"/>
                  <a:gd name="T49" fmla="*/ 2147483647 h 1464"/>
                  <a:gd name="T50" fmla="*/ 2147483647 w 1753"/>
                  <a:gd name="T51" fmla="*/ 2147483647 h 1464"/>
                  <a:gd name="T52" fmla="*/ 2147483647 w 1753"/>
                  <a:gd name="T53" fmla="*/ 2147483647 h 1464"/>
                  <a:gd name="T54" fmla="*/ 2147483647 w 1753"/>
                  <a:gd name="T55" fmla="*/ 0 h 1464"/>
                  <a:gd name="T56" fmla="*/ 0 w 1753"/>
                  <a:gd name="T57" fmla="*/ 2147483647 h 1464"/>
                  <a:gd name="T58" fmla="*/ 2147483647 w 1753"/>
                  <a:gd name="T59" fmla="*/ 2147483647 h 1464"/>
                  <a:gd name="T60" fmla="*/ 2147483647 w 1753"/>
                  <a:gd name="T61" fmla="*/ 2147483647 h 1464"/>
                  <a:gd name="T62" fmla="*/ 2147483647 w 1753"/>
                  <a:gd name="T63" fmla="*/ 2147483647 h 1464"/>
                  <a:gd name="T64" fmla="*/ 2147483647 w 1753"/>
                  <a:gd name="T65" fmla="*/ 2147483647 h 1464"/>
                  <a:gd name="T66" fmla="*/ 2147483647 w 1753"/>
                  <a:gd name="T67" fmla="*/ 2147483647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3" h="1464">
                    <a:moveTo>
                      <a:pt x="487" y="542"/>
                    </a:moveTo>
                    <a:lnTo>
                      <a:pt x="1638" y="542"/>
                    </a:lnTo>
                    <a:lnTo>
                      <a:pt x="1638" y="1348"/>
                    </a:lnTo>
                    <a:lnTo>
                      <a:pt x="487" y="1348"/>
                    </a:lnTo>
                    <a:lnTo>
                      <a:pt x="487" y="542"/>
                    </a:lnTo>
                    <a:close/>
                    <a:moveTo>
                      <a:pt x="741" y="890"/>
                    </a:moveTo>
                    <a:cubicBezTo>
                      <a:pt x="801" y="890"/>
                      <a:pt x="850" y="841"/>
                      <a:pt x="850" y="781"/>
                    </a:cubicBezTo>
                    <a:cubicBezTo>
                      <a:pt x="850" y="721"/>
                      <a:pt x="801" y="672"/>
                      <a:pt x="741" y="672"/>
                    </a:cubicBezTo>
                    <a:cubicBezTo>
                      <a:pt x="680" y="672"/>
                      <a:pt x="632" y="721"/>
                      <a:pt x="632" y="781"/>
                    </a:cubicBezTo>
                    <a:cubicBezTo>
                      <a:pt x="632" y="841"/>
                      <a:pt x="680" y="890"/>
                      <a:pt x="741" y="890"/>
                    </a:cubicBezTo>
                    <a:close/>
                    <a:moveTo>
                      <a:pt x="1411" y="854"/>
                    </a:moveTo>
                    <a:lnTo>
                      <a:pt x="1319" y="885"/>
                    </a:lnTo>
                    <a:lnTo>
                      <a:pt x="1239" y="734"/>
                    </a:lnTo>
                    <a:lnTo>
                      <a:pt x="981" y="1106"/>
                    </a:lnTo>
                    <a:lnTo>
                      <a:pt x="843" y="1017"/>
                    </a:lnTo>
                    <a:lnTo>
                      <a:pt x="626" y="1253"/>
                    </a:lnTo>
                    <a:lnTo>
                      <a:pt x="1534" y="1253"/>
                    </a:lnTo>
                    <a:lnTo>
                      <a:pt x="1411" y="854"/>
                    </a:lnTo>
                    <a:close/>
                    <a:moveTo>
                      <a:pt x="149" y="562"/>
                    </a:moveTo>
                    <a:lnTo>
                      <a:pt x="372" y="476"/>
                    </a:lnTo>
                    <a:lnTo>
                      <a:pt x="372" y="1142"/>
                    </a:lnTo>
                    <a:lnTo>
                      <a:pt x="149" y="562"/>
                    </a:lnTo>
                    <a:close/>
                    <a:moveTo>
                      <a:pt x="1330" y="427"/>
                    </a:moveTo>
                    <a:lnTo>
                      <a:pt x="500" y="427"/>
                    </a:lnTo>
                    <a:lnTo>
                      <a:pt x="1223" y="149"/>
                    </a:lnTo>
                    <a:lnTo>
                      <a:pt x="1330" y="427"/>
                    </a:lnTo>
                    <a:close/>
                    <a:moveTo>
                      <a:pt x="1453" y="427"/>
                    </a:moveTo>
                    <a:lnTo>
                      <a:pt x="1289" y="0"/>
                    </a:lnTo>
                    <a:lnTo>
                      <a:pt x="0" y="496"/>
                    </a:lnTo>
                    <a:lnTo>
                      <a:pt x="372" y="1463"/>
                    </a:lnTo>
                    <a:lnTo>
                      <a:pt x="372" y="1464"/>
                    </a:lnTo>
                    <a:lnTo>
                      <a:pt x="1753" y="1464"/>
                    </a:lnTo>
                    <a:lnTo>
                      <a:pt x="1753" y="427"/>
                    </a:lnTo>
                    <a:lnTo>
                      <a:pt x="1453" y="42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pic>
        <p:nvPicPr>
          <p:cNvPr id="19" name="图片 18"/>
          <p:cNvPicPr>
            <a:picLocks noChangeAspect="1"/>
          </p:cNvPicPr>
          <p:nvPr/>
        </p:nvPicPr>
        <p:blipFill>
          <a:blip r:embed="rId3" cstate="email"/>
          <a:srcRect/>
          <a:stretch>
            <a:fillRect/>
          </a:stretch>
        </p:blipFill>
        <p:spPr bwMode="auto">
          <a:xfrm>
            <a:off x="-12528" y="4701704"/>
            <a:ext cx="2016932" cy="1936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059689" y="3573016"/>
            <a:ext cx="3639436" cy="2448271"/>
          </a:xfrm>
          <a:prstGeom prst="rect">
            <a:avLst/>
          </a:prstGeom>
          <a:noFill/>
          <a:ln w="9525">
            <a:solidFill>
              <a:schemeClr val="accent1">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242397" y="3516495"/>
            <a:ext cx="4063747" cy="2504791"/>
          </a:xfrm>
          <a:prstGeom prst="rect">
            <a:avLst/>
          </a:prstGeom>
          <a:noFill/>
          <a:ln w="9525">
            <a:solidFill>
              <a:schemeClr val="accent1">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16" descr="logo3">
            <a:extLst>
              <a:ext uri="{FF2B5EF4-FFF2-40B4-BE49-F238E27FC236}">
                <a16:creationId xmlns:a16="http://schemas.microsoft.com/office/drawing/2014/main" id="{F8F0DD22-CE43-BE87-09B5-36C123D4F93D}"/>
              </a:ext>
            </a:extLst>
          </p:cNvPr>
          <p:cNvPicPr>
            <a:picLocks noChangeAspect="1"/>
          </p:cNvPicPr>
          <p:nvPr/>
        </p:nvPicPr>
        <p:blipFill>
          <a:blip r:embed="rId6"/>
          <a:stretch>
            <a:fillRect/>
          </a:stretch>
        </p:blipFill>
        <p:spPr>
          <a:xfrm>
            <a:off x="8186613" y="233279"/>
            <a:ext cx="2952328" cy="507288"/>
          </a:xfrm>
          <a:prstGeom prst="rect">
            <a:avLst/>
          </a:prstGeom>
        </p:spPr>
      </p:pic>
      <p:pic>
        <p:nvPicPr>
          <p:cNvPr id="18" name="图片 17">
            <a:extLst>
              <a:ext uri="{FF2B5EF4-FFF2-40B4-BE49-F238E27FC236}">
                <a16:creationId xmlns:a16="http://schemas.microsoft.com/office/drawing/2014/main" id="{2A9E7499-BD0D-AAB9-B1DC-7F5B938DF215}"/>
              </a:ext>
            </a:extLst>
          </p:cNvPr>
          <p:cNvPicPr>
            <a:picLocks noChangeAspect="1"/>
          </p:cNvPicPr>
          <p:nvPr/>
        </p:nvPicPr>
        <p:blipFill>
          <a:blip r:embed="rId7"/>
          <a:stretch>
            <a:fillRect/>
          </a:stretch>
        </p:blipFill>
        <p:spPr>
          <a:xfrm>
            <a:off x="11327657" y="84915"/>
            <a:ext cx="835393" cy="835393"/>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0-#ppt_w/2"/>
                                          </p:val>
                                        </p:tav>
                                        <p:tav tm="100000">
                                          <p:val>
                                            <p:strVal val="#ppt_x"/>
                                          </p:val>
                                        </p:tav>
                                      </p:tavLst>
                                    </p:anim>
                                    <p:anim calcmode="lin" valueType="num">
                                      <p:cBhvr additive="base">
                                        <p:cTn id="12" dur="3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47"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400"/>
                                        <p:tgtEl>
                                          <p:spTgt spid="19"/>
                                        </p:tgtEl>
                                      </p:cBhvr>
                                    </p:animEffect>
                                    <p:anim calcmode="lin" valueType="num">
                                      <p:cBhvr>
                                        <p:cTn id="17" dur="400" fill="hold"/>
                                        <p:tgtEl>
                                          <p:spTgt spid="19"/>
                                        </p:tgtEl>
                                        <p:attrNameLst>
                                          <p:attrName>ppt_x</p:attrName>
                                        </p:attrNameLst>
                                      </p:cBhvr>
                                      <p:tavLst>
                                        <p:tav tm="0">
                                          <p:val>
                                            <p:strVal val="#ppt_x"/>
                                          </p:val>
                                        </p:tav>
                                        <p:tav tm="100000">
                                          <p:val>
                                            <p:strVal val="#ppt_x"/>
                                          </p:val>
                                        </p:tav>
                                      </p:tavLst>
                                    </p:anim>
                                    <p:anim calcmode="lin" valueType="num">
                                      <p:cBhvr>
                                        <p:cTn id="18" dur="4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8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400"/>
                                        <p:tgtEl>
                                          <p:spTgt spid="9"/>
                                        </p:tgtEl>
                                      </p:cBhvr>
                                    </p:animEffect>
                                  </p:childTnLst>
                                </p:cTn>
                              </p:par>
                            </p:childTnLst>
                          </p:cTn>
                        </p:par>
                        <p:par>
                          <p:cTn id="23" fill="hold">
                            <p:stCondLst>
                              <p:cond delay="1200"/>
                            </p:stCondLst>
                            <p:childTnLst>
                              <p:par>
                                <p:cTn id="24" presetID="3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400" fill="hold"/>
                                        <p:tgtEl>
                                          <p:spTgt spid="3"/>
                                        </p:tgtEl>
                                        <p:attrNameLst>
                                          <p:attrName>ppt_w</p:attrName>
                                        </p:attrNameLst>
                                      </p:cBhvr>
                                      <p:tavLst>
                                        <p:tav tm="0">
                                          <p:val>
                                            <p:fltVal val="0"/>
                                          </p:val>
                                        </p:tav>
                                        <p:tav tm="100000">
                                          <p:val>
                                            <p:strVal val="#ppt_w"/>
                                          </p:val>
                                        </p:tav>
                                      </p:tavLst>
                                    </p:anim>
                                    <p:anim calcmode="lin" valueType="num">
                                      <p:cBhvr>
                                        <p:cTn id="27" dur="400" fill="hold"/>
                                        <p:tgtEl>
                                          <p:spTgt spid="3"/>
                                        </p:tgtEl>
                                        <p:attrNameLst>
                                          <p:attrName>ppt_h</p:attrName>
                                        </p:attrNameLst>
                                      </p:cBhvr>
                                      <p:tavLst>
                                        <p:tav tm="0">
                                          <p:val>
                                            <p:fltVal val="0"/>
                                          </p:val>
                                        </p:tav>
                                        <p:tav tm="100000">
                                          <p:val>
                                            <p:strVal val="#ppt_h"/>
                                          </p:val>
                                        </p:tav>
                                      </p:tavLst>
                                    </p:anim>
                                    <p:anim calcmode="lin" valueType="num">
                                      <p:cBhvr>
                                        <p:cTn id="28" dur="400" fill="hold"/>
                                        <p:tgtEl>
                                          <p:spTgt spid="3"/>
                                        </p:tgtEl>
                                        <p:attrNameLst>
                                          <p:attrName>style.rotation</p:attrName>
                                        </p:attrNameLst>
                                      </p:cBhvr>
                                      <p:tavLst>
                                        <p:tav tm="0">
                                          <p:val>
                                            <p:fltVal val="90"/>
                                          </p:val>
                                        </p:tav>
                                        <p:tav tm="100000">
                                          <p:val>
                                            <p:fltVal val="0"/>
                                          </p:val>
                                        </p:tav>
                                      </p:tavLst>
                                    </p:anim>
                                    <p:animEffect transition="in" filter="fade">
                                      <p:cBhvr>
                                        <p:cTn id="29" dur="400"/>
                                        <p:tgtEl>
                                          <p:spTgt spid="3"/>
                                        </p:tgtEl>
                                      </p:cBhvr>
                                    </p:animEffect>
                                  </p:childTnLst>
                                </p:cTn>
                              </p:par>
                            </p:childTnLst>
                          </p:cTn>
                        </p:par>
                        <p:par>
                          <p:cTn id="30" fill="hold">
                            <p:stCondLst>
                              <p:cond delay="1600"/>
                            </p:stCondLst>
                            <p:childTnLst>
                              <p:par>
                                <p:cTn id="31" presetID="22" presetClass="entr" presetSubtype="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par>
                          <p:cTn id="34" fill="hold">
                            <p:stCondLst>
                              <p:cond delay="21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600"/>
                                        <p:tgtEl>
                                          <p:spTgt spid="8"/>
                                        </p:tgtEl>
                                      </p:cBhvr>
                                    </p:animEffect>
                                    <p:anim calcmode="lin" valueType="num">
                                      <p:cBhvr>
                                        <p:cTn id="38" dur="600" fill="hold"/>
                                        <p:tgtEl>
                                          <p:spTgt spid="8"/>
                                        </p:tgtEl>
                                        <p:attrNameLst>
                                          <p:attrName>ppt_x</p:attrName>
                                        </p:attrNameLst>
                                      </p:cBhvr>
                                      <p:tavLst>
                                        <p:tav tm="0">
                                          <p:val>
                                            <p:strVal val="#ppt_x"/>
                                          </p:val>
                                        </p:tav>
                                        <p:tav tm="100000">
                                          <p:val>
                                            <p:strVal val="#ppt_x"/>
                                          </p:val>
                                        </p:tav>
                                      </p:tavLst>
                                    </p:anim>
                                    <p:anim calcmode="lin" valueType="num">
                                      <p:cBhvr>
                                        <p:cTn id="39" dur="6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2700"/>
                            </p:stCondLst>
                            <p:childTnLst>
                              <p:par>
                                <p:cTn id="41" presetID="42" presetClass="entr" presetSubtype="0" fill="hold" nodeType="after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1000"/>
                                        <p:tgtEl>
                                          <p:spTgt spid="2050"/>
                                        </p:tgtEl>
                                      </p:cBhvr>
                                    </p:animEffect>
                                    <p:anim calcmode="lin" valueType="num">
                                      <p:cBhvr>
                                        <p:cTn id="44" dur="1000" fill="hold"/>
                                        <p:tgtEl>
                                          <p:spTgt spid="2050"/>
                                        </p:tgtEl>
                                        <p:attrNameLst>
                                          <p:attrName>ppt_x</p:attrName>
                                        </p:attrNameLst>
                                      </p:cBhvr>
                                      <p:tavLst>
                                        <p:tav tm="0">
                                          <p:val>
                                            <p:strVal val="#ppt_x"/>
                                          </p:val>
                                        </p:tav>
                                        <p:tav tm="100000">
                                          <p:val>
                                            <p:strVal val="#ppt_x"/>
                                          </p:val>
                                        </p:tav>
                                      </p:tavLst>
                                    </p:anim>
                                    <p:anim calcmode="lin" valueType="num">
                                      <p:cBhvr>
                                        <p:cTn id="45" dur="1000" fill="hold"/>
                                        <p:tgtEl>
                                          <p:spTgt spid="2050"/>
                                        </p:tgtEl>
                                        <p:attrNameLst>
                                          <p:attrName>ppt_y</p:attrName>
                                        </p:attrNameLst>
                                      </p:cBhvr>
                                      <p:tavLst>
                                        <p:tav tm="0">
                                          <p:val>
                                            <p:strVal val="#ppt_y+.1"/>
                                          </p:val>
                                        </p:tav>
                                        <p:tav tm="100000">
                                          <p:val>
                                            <p:strVal val="#ppt_y"/>
                                          </p:val>
                                        </p:tav>
                                      </p:tavLst>
                                    </p:anim>
                                  </p:childTnLst>
                                </p:cTn>
                              </p:par>
                            </p:childTnLst>
                          </p:cTn>
                        </p:par>
                        <p:par>
                          <p:cTn id="46" fill="hold">
                            <p:stCondLst>
                              <p:cond delay="3700"/>
                            </p:stCondLst>
                            <p:childTnLst>
                              <p:par>
                                <p:cTn id="47" presetID="42" presetClass="entr" presetSubtype="0" fill="hold" nodeType="afterEffect">
                                  <p:stCondLst>
                                    <p:cond delay="0"/>
                                  </p:stCondLst>
                                  <p:childTnLst>
                                    <p:set>
                                      <p:cBhvr>
                                        <p:cTn id="48" dur="1" fill="hold">
                                          <p:stCondLst>
                                            <p:cond delay="0"/>
                                          </p:stCondLst>
                                        </p:cTn>
                                        <p:tgtEl>
                                          <p:spTgt spid="2051"/>
                                        </p:tgtEl>
                                        <p:attrNameLst>
                                          <p:attrName>style.visibility</p:attrName>
                                        </p:attrNameLst>
                                      </p:cBhvr>
                                      <p:to>
                                        <p:strVal val="visible"/>
                                      </p:to>
                                    </p:set>
                                    <p:animEffect transition="in" filter="fade">
                                      <p:cBhvr>
                                        <p:cTn id="49" dur="1000"/>
                                        <p:tgtEl>
                                          <p:spTgt spid="2051"/>
                                        </p:tgtEl>
                                      </p:cBhvr>
                                    </p:animEffect>
                                    <p:anim calcmode="lin" valueType="num">
                                      <p:cBhvr>
                                        <p:cTn id="50" dur="1000" fill="hold"/>
                                        <p:tgtEl>
                                          <p:spTgt spid="2051"/>
                                        </p:tgtEl>
                                        <p:attrNameLst>
                                          <p:attrName>ppt_x</p:attrName>
                                        </p:attrNameLst>
                                      </p:cBhvr>
                                      <p:tavLst>
                                        <p:tav tm="0">
                                          <p:val>
                                            <p:strVal val="#ppt_x"/>
                                          </p:val>
                                        </p:tav>
                                        <p:tav tm="100000">
                                          <p:val>
                                            <p:strVal val="#ppt_x"/>
                                          </p:val>
                                        </p:tav>
                                      </p:tavLst>
                                    </p:anim>
                                    <p:anim calcmode="lin" valueType="num">
                                      <p:cBhvr>
                                        <p:cTn id="51"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7" grpId="0" animBg="1"/>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6"/>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矩形 7"/>
          <p:cNvSpPr/>
          <p:nvPr/>
        </p:nvSpPr>
        <p:spPr>
          <a:xfrm>
            <a:off x="1494140" y="2170599"/>
            <a:ext cx="5322888" cy="2554545"/>
          </a:xfrm>
          <a:prstGeom prst="rect">
            <a:avLst/>
          </a:prstGeom>
        </p:spPr>
        <p:txBody>
          <a:bodyPr>
            <a:spAutoFit/>
          </a:bodyPr>
          <a:lstStyle/>
          <a:p>
            <a:pPr eaLnBrk="1" hangingPunct="1">
              <a:buFont typeface="Arial" panose="020B0604020202020204" pitchFamily="34" charset="0"/>
              <a:buNone/>
              <a:defRPr/>
            </a:pPr>
            <a:r>
              <a:rPr lang="zh-CN" altLang="en-US" sz="3200" dirty="0">
                <a:latin typeface="+mn-ea"/>
                <a:ea typeface="+mn-ea"/>
              </a:rPr>
              <a:t>刷单本身就是违法行为，切勿相信并参与。天上不会掉馅饼，不要被所谓的“高额利润”所诱惑，所有的网络刷单、刷信誉都是诈骗！</a:t>
            </a:r>
          </a:p>
        </p:txBody>
      </p:sp>
      <p:sp>
        <p:nvSpPr>
          <p:cNvPr id="9" name="矩形 8"/>
          <p:cNvSpPr>
            <a:spLocks noChangeArrowheads="1"/>
          </p:cNvSpPr>
          <p:nvPr/>
        </p:nvSpPr>
        <p:spPr bwMode="auto">
          <a:xfrm>
            <a:off x="481756" y="223838"/>
            <a:ext cx="11377265"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nvGrpSpPr>
          <p:cNvPr id="3" name="组合 2"/>
          <p:cNvGrpSpPr/>
          <p:nvPr/>
        </p:nvGrpSpPr>
        <p:grpSpPr bwMode="auto">
          <a:xfrm>
            <a:off x="783174" y="267824"/>
            <a:ext cx="2527300" cy="461665"/>
            <a:chOff x="6235085" y="1173661"/>
            <a:chExt cx="2528093" cy="461368"/>
          </a:xfrm>
        </p:grpSpPr>
        <p:sp>
          <p:nvSpPr>
            <p:cNvPr id="12300" name="矩形 10"/>
            <p:cNvSpPr>
              <a:spLocks noChangeArrowheads="1"/>
            </p:cNvSpPr>
            <p:nvPr/>
          </p:nvSpPr>
          <p:spPr bwMode="auto">
            <a:xfrm>
              <a:off x="6692395" y="1173661"/>
              <a:ext cx="2070783" cy="46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chemeClr val="accent2"/>
                  </a:solidFill>
                  <a:latin typeface="微软雅黑" panose="020B0503020204020204" pitchFamily="34" charset="-122"/>
                </a:rPr>
                <a:t>案例提醒</a:t>
              </a:r>
            </a:p>
          </p:txBody>
        </p:sp>
        <p:grpSp>
          <p:nvGrpSpPr>
            <p:cNvPr id="12301" name="组合 13"/>
            <p:cNvGrpSpPr/>
            <p:nvPr/>
          </p:nvGrpSpPr>
          <p:grpSpPr bwMode="auto">
            <a:xfrm>
              <a:off x="6235085" y="1187698"/>
              <a:ext cx="409844" cy="409842"/>
              <a:chOff x="1381389" y="1240733"/>
              <a:chExt cx="409844" cy="409842"/>
            </a:xfrm>
          </p:grpSpPr>
          <p:sp>
            <p:nvSpPr>
              <p:cNvPr id="12302" name="椭圆 14"/>
              <p:cNvSpPr>
                <a:spLocks noChangeArrowheads="1"/>
              </p:cNvSpPr>
              <p:nvPr/>
            </p:nvSpPr>
            <p:spPr bwMode="auto">
              <a:xfrm>
                <a:off x="1381389" y="1240733"/>
                <a:ext cx="409844" cy="40984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2303" name="Freeform 5"/>
              <p:cNvSpPr>
                <a:spLocks noEditPoints="1"/>
              </p:cNvSpPr>
              <p:nvPr/>
            </p:nvSpPr>
            <p:spPr bwMode="auto">
              <a:xfrm>
                <a:off x="1423399" y="1321039"/>
                <a:ext cx="301429" cy="249230"/>
              </a:xfrm>
              <a:custGeom>
                <a:avLst/>
                <a:gdLst>
                  <a:gd name="T0" fmla="*/ 2147483647 w 1753"/>
                  <a:gd name="T1" fmla="*/ 2147483647 h 1464"/>
                  <a:gd name="T2" fmla="*/ 2147483647 w 1753"/>
                  <a:gd name="T3" fmla="*/ 2147483647 h 1464"/>
                  <a:gd name="T4" fmla="*/ 2147483647 w 1753"/>
                  <a:gd name="T5" fmla="*/ 2147483647 h 1464"/>
                  <a:gd name="T6" fmla="*/ 2147483647 w 1753"/>
                  <a:gd name="T7" fmla="*/ 2147483647 h 1464"/>
                  <a:gd name="T8" fmla="*/ 2147483647 w 1753"/>
                  <a:gd name="T9" fmla="*/ 2147483647 h 1464"/>
                  <a:gd name="T10" fmla="*/ 2147483647 w 1753"/>
                  <a:gd name="T11" fmla="*/ 2147483647 h 1464"/>
                  <a:gd name="T12" fmla="*/ 2147483647 w 1753"/>
                  <a:gd name="T13" fmla="*/ 2147483647 h 1464"/>
                  <a:gd name="T14" fmla="*/ 2147483647 w 1753"/>
                  <a:gd name="T15" fmla="*/ 2147483647 h 1464"/>
                  <a:gd name="T16" fmla="*/ 2147483647 w 1753"/>
                  <a:gd name="T17" fmla="*/ 2147483647 h 1464"/>
                  <a:gd name="T18" fmla="*/ 2147483647 w 1753"/>
                  <a:gd name="T19" fmla="*/ 2147483647 h 1464"/>
                  <a:gd name="T20" fmla="*/ 2147483647 w 1753"/>
                  <a:gd name="T21" fmla="*/ 2147483647 h 1464"/>
                  <a:gd name="T22" fmla="*/ 2147483647 w 1753"/>
                  <a:gd name="T23" fmla="*/ 2147483647 h 1464"/>
                  <a:gd name="T24" fmla="*/ 2147483647 w 1753"/>
                  <a:gd name="T25" fmla="*/ 2147483647 h 1464"/>
                  <a:gd name="T26" fmla="*/ 2147483647 w 1753"/>
                  <a:gd name="T27" fmla="*/ 2147483647 h 1464"/>
                  <a:gd name="T28" fmla="*/ 2147483647 w 1753"/>
                  <a:gd name="T29" fmla="*/ 2147483647 h 1464"/>
                  <a:gd name="T30" fmla="*/ 2147483647 w 1753"/>
                  <a:gd name="T31" fmla="*/ 2147483647 h 1464"/>
                  <a:gd name="T32" fmla="*/ 2147483647 w 1753"/>
                  <a:gd name="T33" fmla="*/ 2147483647 h 1464"/>
                  <a:gd name="T34" fmla="*/ 2147483647 w 1753"/>
                  <a:gd name="T35" fmla="*/ 2147483647 h 1464"/>
                  <a:gd name="T36" fmla="*/ 2147483647 w 1753"/>
                  <a:gd name="T37" fmla="*/ 2147483647 h 1464"/>
                  <a:gd name="T38" fmla="*/ 2147483647 w 1753"/>
                  <a:gd name="T39" fmla="*/ 2147483647 h 1464"/>
                  <a:gd name="T40" fmla="*/ 2147483647 w 1753"/>
                  <a:gd name="T41" fmla="*/ 2147483647 h 1464"/>
                  <a:gd name="T42" fmla="*/ 2147483647 w 1753"/>
                  <a:gd name="T43" fmla="*/ 2147483647 h 1464"/>
                  <a:gd name="T44" fmla="*/ 2147483647 w 1753"/>
                  <a:gd name="T45" fmla="*/ 2147483647 h 1464"/>
                  <a:gd name="T46" fmla="*/ 2147483647 w 1753"/>
                  <a:gd name="T47" fmla="*/ 2147483647 h 1464"/>
                  <a:gd name="T48" fmla="*/ 2147483647 w 1753"/>
                  <a:gd name="T49" fmla="*/ 2147483647 h 1464"/>
                  <a:gd name="T50" fmla="*/ 2147483647 w 1753"/>
                  <a:gd name="T51" fmla="*/ 2147483647 h 1464"/>
                  <a:gd name="T52" fmla="*/ 2147483647 w 1753"/>
                  <a:gd name="T53" fmla="*/ 2147483647 h 1464"/>
                  <a:gd name="T54" fmla="*/ 2147483647 w 1753"/>
                  <a:gd name="T55" fmla="*/ 0 h 1464"/>
                  <a:gd name="T56" fmla="*/ 0 w 1753"/>
                  <a:gd name="T57" fmla="*/ 2147483647 h 1464"/>
                  <a:gd name="T58" fmla="*/ 2147483647 w 1753"/>
                  <a:gd name="T59" fmla="*/ 2147483647 h 1464"/>
                  <a:gd name="T60" fmla="*/ 2147483647 w 1753"/>
                  <a:gd name="T61" fmla="*/ 2147483647 h 1464"/>
                  <a:gd name="T62" fmla="*/ 2147483647 w 1753"/>
                  <a:gd name="T63" fmla="*/ 2147483647 h 1464"/>
                  <a:gd name="T64" fmla="*/ 2147483647 w 1753"/>
                  <a:gd name="T65" fmla="*/ 2147483647 h 1464"/>
                  <a:gd name="T66" fmla="*/ 2147483647 w 1753"/>
                  <a:gd name="T67" fmla="*/ 2147483647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3" h="1464">
                    <a:moveTo>
                      <a:pt x="487" y="542"/>
                    </a:moveTo>
                    <a:lnTo>
                      <a:pt x="1638" y="542"/>
                    </a:lnTo>
                    <a:lnTo>
                      <a:pt x="1638" y="1348"/>
                    </a:lnTo>
                    <a:lnTo>
                      <a:pt x="487" y="1348"/>
                    </a:lnTo>
                    <a:lnTo>
                      <a:pt x="487" y="542"/>
                    </a:lnTo>
                    <a:close/>
                    <a:moveTo>
                      <a:pt x="741" y="890"/>
                    </a:moveTo>
                    <a:cubicBezTo>
                      <a:pt x="801" y="890"/>
                      <a:pt x="850" y="841"/>
                      <a:pt x="850" y="781"/>
                    </a:cubicBezTo>
                    <a:cubicBezTo>
                      <a:pt x="850" y="721"/>
                      <a:pt x="801" y="672"/>
                      <a:pt x="741" y="672"/>
                    </a:cubicBezTo>
                    <a:cubicBezTo>
                      <a:pt x="680" y="672"/>
                      <a:pt x="632" y="721"/>
                      <a:pt x="632" y="781"/>
                    </a:cubicBezTo>
                    <a:cubicBezTo>
                      <a:pt x="632" y="841"/>
                      <a:pt x="680" y="890"/>
                      <a:pt x="741" y="890"/>
                    </a:cubicBezTo>
                    <a:close/>
                    <a:moveTo>
                      <a:pt x="1411" y="854"/>
                    </a:moveTo>
                    <a:lnTo>
                      <a:pt x="1319" y="885"/>
                    </a:lnTo>
                    <a:lnTo>
                      <a:pt x="1239" y="734"/>
                    </a:lnTo>
                    <a:lnTo>
                      <a:pt x="981" y="1106"/>
                    </a:lnTo>
                    <a:lnTo>
                      <a:pt x="843" y="1017"/>
                    </a:lnTo>
                    <a:lnTo>
                      <a:pt x="626" y="1253"/>
                    </a:lnTo>
                    <a:lnTo>
                      <a:pt x="1534" y="1253"/>
                    </a:lnTo>
                    <a:lnTo>
                      <a:pt x="1411" y="854"/>
                    </a:lnTo>
                    <a:close/>
                    <a:moveTo>
                      <a:pt x="149" y="562"/>
                    </a:moveTo>
                    <a:lnTo>
                      <a:pt x="372" y="476"/>
                    </a:lnTo>
                    <a:lnTo>
                      <a:pt x="372" y="1142"/>
                    </a:lnTo>
                    <a:lnTo>
                      <a:pt x="149" y="562"/>
                    </a:lnTo>
                    <a:close/>
                    <a:moveTo>
                      <a:pt x="1330" y="427"/>
                    </a:moveTo>
                    <a:lnTo>
                      <a:pt x="500" y="427"/>
                    </a:lnTo>
                    <a:lnTo>
                      <a:pt x="1223" y="149"/>
                    </a:lnTo>
                    <a:lnTo>
                      <a:pt x="1330" y="427"/>
                    </a:lnTo>
                    <a:close/>
                    <a:moveTo>
                      <a:pt x="1453" y="427"/>
                    </a:moveTo>
                    <a:lnTo>
                      <a:pt x="1289" y="0"/>
                    </a:lnTo>
                    <a:lnTo>
                      <a:pt x="0" y="496"/>
                    </a:lnTo>
                    <a:lnTo>
                      <a:pt x="372" y="1463"/>
                    </a:lnTo>
                    <a:lnTo>
                      <a:pt x="372" y="1464"/>
                    </a:lnTo>
                    <a:lnTo>
                      <a:pt x="1753" y="1464"/>
                    </a:lnTo>
                    <a:lnTo>
                      <a:pt x="1753" y="427"/>
                    </a:lnTo>
                    <a:lnTo>
                      <a:pt x="1453" y="42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pic>
        <p:nvPicPr>
          <p:cNvPr id="19" name="图片 18"/>
          <p:cNvPicPr>
            <a:picLocks noChangeAspect="1"/>
          </p:cNvPicPr>
          <p:nvPr/>
        </p:nvPicPr>
        <p:blipFill>
          <a:blip r:embed="rId3" cstate="email"/>
          <a:srcRect/>
          <a:stretch>
            <a:fillRect/>
          </a:stretch>
        </p:blipFill>
        <p:spPr bwMode="auto">
          <a:xfrm>
            <a:off x="-33560" y="4725144"/>
            <a:ext cx="2103565" cy="2023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D8DA1A90-5565-2291-7A35-8E1F69A673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74686" y="1952625"/>
            <a:ext cx="4762500" cy="3276599"/>
          </a:xfrm>
          <a:prstGeom prst="rect">
            <a:avLst/>
          </a:prstGeom>
        </p:spPr>
      </p:pic>
      <p:pic>
        <p:nvPicPr>
          <p:cNvPr id="14" name="图片 13" descr="logo3">
            <a:extLst>
              <a:ext uri="{FF2B5EF4-FFF2-40B4-BE49-F238E27FC236}">
                <a16:creationId xmlns:a16="http://schemas.microsoft.com/office/drawing/2014/main" id="{64A3F42E-3092-709D-8D7C-E8B612C5C88A}"/>
              </a:ext>
            </a:extLst>
          </p:cNvPr>
          <p:cNvPicPr>
            <a:picLocks noChangeAspect="1"/>
          </p:cNvPicPr>
          <p:nvPr/>
        </p:nvPicPr>
        <p:blipFill>
          <a:blip r:embed="rId5"/>
          <a:stretch>
            <a:fillRect/>
          </a:stretch>
        </p:blipFill>
        <p:spPr>
          <a:xfrm>
            <a:off x="8186613" y="233279"/>
            <a:ext cx="2952328" cy="507288"/>
          </a:xfrm>
          <a:prstGeom prst="rect">
            <a:avLst/>
          </a:prstGeom>
        </p:spPr>
      </p:pic>
      <p:pic>
        <p:nvPicPr>
          <p:cNvPr id="15" name="图片 14">
            <a:extLst>
              <a:ext uri="{FF2B5EF4-FFF2-40B4-BE49-F238E27FC236}">
                <a16:creationId xmlns:a16="http://schemas.microsoft.com/office/drawing/2014/main" id="{774A9305-6015-83BE-FCA5-D5507E8A36A4}"/>
              </a:ext>
            </a:extLst>
          </p:cNvPr>
          <p:cNvPicPr>
            <a:picLocks noChangeAspect="1"/>
          </p:cNvPicPr>
          <p:nvPr/>
        </p:nvPicPr>
        <p:blipFill>
          <a:blip r:embed="rId6"/>
          <a:stretch>
            <a:fillRect/>
          </a:stretch>
        </p:blipFill>
        <p:spPr>
          <a:xfrm>
            <a:off x="11327657" y="84915"/>
            <a:ext cx="835393" cy="835393"/>
          </a:xfrm>
          <a:prstGeom prst="rect">
            <a:avLst/>
          </a:prstGeom>
        </p:spPr>
      </p:pic>
    </p:spTree>
    <p:extLst>
      <p:ext uri="{BB962C8B-B14F-4D97-AF65-F5344CB8AC3E}">
        <p14:creationId xmlns:p14="http://schemas.microsoft.com/office/powerpoint/2010/main" val="179700329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0-#ppt_w/2"/>
                                          </p:val>
                                        </p:tav>
                                        <p:tav tm="100000">
                                          <p:val>
                                            <p:strVal val="#ppt_x"/>
                                          </p:val>
                                        </p:tav>
                                      </p:tavLst>
                                    </p:anim>
                                    <p:anim calcmode="lin" valueType="num">
                                      <p:cBhvr additive="base">
                                        <p:cTn id="12" dur="3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47"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400"/>
                                        <p:tgtEl>
                                          <p:spTgt spid="19"/>
                                        </p:tgtEl>
                                      </p:cBhvr>
                                    </p:animEffect>
                                    <p:anim calcmode="lin" valueType="num">
                                      <p:cBhvr>
                                        <p:cTn id="17" dur="400" fill="hold"/>
                                        <p:tgtEl>
                                          <p:spTgt spid="19"/>
                                        </p:tgtEl>
                                        <p:attrNameLst>
                                          <p:attrName>ppt_x</p:attrName>
                                        </p:attrNameLst>
                                      </p:cBhvr>
                                      <p:tavLst>
                                        <p:tav tm="0">
                                          <p:val>
                                            <p:strVal val="#ppt_x"/>
                                          </p:val>
                                        </p:tav>
                                        <p:tav tm="100000">
                                          <p:val>
                                            <p:strVal val="#ppt_x"/>
                                          </p:val>
                                        </p:tav>
                                      </p:tavLst>
                                    </p:anim>
                                    <p:anim calcmode="lin" valueType="num">
                                      <p:cBhvr>
                                        <p:cTn id="18" dur="4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8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400"/>
                                        <p:tgtEl>
                                          <p:spTgt spid="9"/>
                                        </p:tgtEl>
                                      </p:cBhvr>
                                    </p:animEffect>
                                  </p:childTnLst>
                                </p:cTn>
                              </p:par>
                            </p:childTnLst>
                          </p:cTn>
                        </p:par>
                        <p:par>
                          <p:cTn id="23" fill="hold">
                            <p:stCondLst>
                              <p:cond delay="1200"/>
                            </p:stCondLst>
                            <p:childTnLst>
                              <p:par>
                                <p:cTn id="24" presetID="3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400" fill="hold"/>
                                        <p:tgtEl>
                                          <p:spTgt spid="3"/>
                                        </p:tgtEl>
                                        <p:attrNameLst>
                                          <p:attrName>ppt_w</p:attrName>
                                        </p:attrNameLst>
                                      </p:cBhvr>
                                      <p:tavLst>
                                        <p:tav tm="0">
                                          <p:val>
                                            <p:fltVal val="0"/>
                                          </p:val>
                                        </p:tav>
                                        <p:tav tm="100000">
                                          <p:val>
                                            <p:strVal val="#ppt_w"/>
                                          </p:val>
                                        </p:tav>
                                      </p:tavLst>
                                    </p:anim>
                                    <p:anim calcmode="lin" valueType="num">
                                      <p:cBhvr>
                                        <p:cTn id="27" dur="400" fill="hold"/>
                                        <p:tgtEl>
                                          <p:spTgt spid="3"/>
                                        </p:tgtEl>
                                        <p:attrNameLst>
                                          <p:attrName>ppt_h</p:attrName>
                                        </p:attrNameLst>
                                      </p:cBhvr>
                                      <p:tavLst>
                                        <p:tav tm="0">
                                          <p:val>
                                            <p:fltVal val="0"/>
                                          </p:val>
                                        </p:tav>
                                        <p:tav tm="100000">
                                          <p:val>
                                            <p:strVal val="#ppt_h"/>
                                          </p:val>
                                        </p:tav>
                                      </p:tavLst>
                                    </p:anim>
                                    <p:anim calcmode="lin" valueType="num">
                                      <p:cBhvr>
                                        <p:cTn id="28" dur="400" fill="hold"/>
                                        <p:tgtEl>
                                          <p:spTgt spid="3"/>
                                        </p:tgtEl>
                                        <p:attrNameLst>
                                          <p:attrName>style.rotation</p:attrName>
                                        </p:attrNameLst>
                                      </p:cBhvr>
                                      <p:tavLst>
                                        <p:tav tm="0">
                                          <p:val>
                                            <p:fltVal val="90"/>
                                          </p:val>
                                        </p:tav>
                                        <p:tav tm="100000">
                                          <p:val>
                                            <p:fltVal val="0"/>
                                          </p:val>
                                        </p:tav>
                                      </p:tavLst>
                                    </p:anim>
                                    <p:animEffect transition="in" filter="fade">
                                      <p:cBhvr>
                                        <p:cTn id="29" dur="400"/>
                                        <p:tgtEl>
                                          <p:spTgt spid="3"/>
                                        </p:tgtEl>
                                      </p:cBhvr>
                                    </p:animEffect>
                                  </p:childTnLst>
                                </p:cTn>
                              </p:par>
                            </p:childTnLst>
                          </p:cTn>
                        </p:par>
                        <p:par>
                          <p:cTn id="30" fill="hold">
                            <p:stCondLst>
                              <p:cond delay="1600"/>
                            </p:stCondLst>
                            <p:childTnLst>
                              <p:par>
                                <p:cTn id="31" presetID="42"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600"/>
                                        <p:tgtEl>
                                          <p:spTgt spid="8"/>
                                        </p:tgtEl>
                                      </p:cBhvr>
                                    </p:animEffect>
                                    <p:anim calcmode="lin" valueType="num">
                                      <p:cBhvr>
                                        <p:cTn id="34" dur="600" fill="hold"/>
                                        <p:tgtEl>
                                          <p:spTgt spid="8"/>
                                        </p:tgtEl>
                                        <p:attrNameLst>
                                          <p:attrName>ppt_x</p:attrName>
                                        </p:attrNameLst>
                                      </p:cBhvr>
                                      <p:tavLst>
                                        <p:tav tm="0">
                                          <p:val>
                                            <p:strVal val="#ppt_x"/>
                                          </p:val>
                                        </p:tav>
                                        <p:tav tm="100000">
                                          <p:val>
                                            <p:strVal val="#ppt_x"/>
                                          </p:val>
                                        </p:tav>
                                      </p:tavLst>
                                    </p:anim>
                                    <p:anim calcmode="lin" valueType="num">
                                      <p:cBhvr>
                                        <p:cTn id="35" dur="600" fill="hold"/>
                                        <p:tgtEl>
                                          <p:spTgt spid="8"/>
                                        </p:tgtEl>
                                        <p:attrNameLst>
                                          <p:attrName>ppt_y</p:attrName>
                                        </p:attrNameLst>
                                      </p:cBhvr>
                                      <p:tavLst>
                                        <p:tav tm="0">
                                          <p:val>
                                            <p:strVal val="#ppt_y+.1"/>
                                          </p:val>
                                        </p:tav>
                                        <p:tav tm="100000">
                                          <p:val>
                                            <p:strVal val="#ppt_y"/>
                                          </p:val>
                                        </p:tav>
                                      </p:tavLst>
                                    </p:anim>
                                  </p:childTnLst>
                                </p:cTn>
                              </p:par>
                              <p:par>
                                <p:cTn id="36" presetID="31"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ppt_w</p:attrName>
                                        </p:attrNameLst>
                                      </p:cBhvr>
                                      <p:tavLst>
                                        <p:tav tm="0">
                                          <p:val>
                                            <p:fltVal val="0"/>
                                          </p:val>
                                        </p:tav>
                                        <p:tav tm="100000">
                                          <p:val>
                                            <p:strVal val="#ppt_w"/>
                                          </p:val>
                                        </p:tav>
                                      </p:tavLst>
                                    </p:anim>
                                    <p:anim calcmode="lin" valueType="num">
                                      <p:cBhvr>
                                        <p:cTn id="39" dur="1000" fill="hold"/>
                                        <p:tgtEl>
                                          <p:spTgt spid="4"/>
                                        </p:tgtEl>
                                        <p:attrNameLst>
                                          <p:attrName>ppt_h</p:attrName>
                                        </p:attrNameLst>
                                      </p:cBhvr>
                                      <p:tavLst>
                                        <p:tav tm="0">
                                          <p:val>
                                            <p:fltVal val="0"/>
                                          </p:val>
                                        </p:tav>
                                        <p:tav tm="100000">
                                          <p:val>
                                            <p:strVal val="#ppt_h"/>
                                          </p:val>
                                        </p:tav>
                                      </p:tavLst>
                                    </p:anim>
                                    <p:anim calcmode="lin" valueType="num">
                                      <p:cBhvr>
                                        <p:cTn id="40" dur="1000" fill="hold"/>
                                        <p:tgtEl>
                                          <p:spTgt spid="4"/>
                                        </p:tgtEl>
                                        <p:attrNameLst>
                                          <p:attrName>style.rotation</p:attrName>
                                        </p:attrNameLst>
                                      </p:cBhvr>
                                      <p:tavLst>
                                        <p:tav tm="0">
                                          <p:val>
                                            <p:fltVal val="90"/>
                                          </p:val>
                                        </p:tav>
                                        <p:tav tm="100000">
                                          <p:val>
                                            <p:fltVal val="0"/>
                                          </p:val>
                                        </p:tav>
                                      </p:tavLst>
                                    </p:anim>
                                    <p:animEffect transition="in" filter="fade">
                                      <p:cBhvr>
                                        <p:cTn id="4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6"/>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矩形 6"/>
          <p:cNvSpPr/>
          <p:nvPr/>
        </p:nvSpPr>
        <p:spPr bwMode="auto">
          <a:xfrm>
            <a:off x="516727" y="1051886"/>
            <a:ext cx="10873631" cy="5385594"/>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latin typeface="Arial" panose="020B0604020202020204" pitchFamily="34" charset="0"/>
              <a:ea typeface="宋体" panose="02010600030101010101" pitchFamily="2" charset="-122"/>
            </a:endParaRPr>
          </a:p>
        </p:txBody>
      </p:sp>
      <p:sp>
        <p:nvSpPr>
          <p:cNvPr id="8" name="矩形 7"/>
          <p:cNvSpPr/>
          <p:nvPr/>
        </p:nvSpPr>
        <p:spPr>
          <a:xfrm>
            <a:off x="1044553" y="1399336"/>
            <a:ext cx="9704411" cy="1323439"/>
          </a:xfrm>
          <a:prstGeom prst="rect">
            <a:avLst/>
          </a:prstGeom>
        </p:spPr>
        <p:txBody>
          <a:bodyPr>
            <a:spAutoFit/>
          </a:bodyPr>
          <a:lstStyle/>
          <a:p>
            <a:pPr eaLnBrk="1" hangingPunct="1"/>
            <a:r>
              <a:rPr lang="zh-CN" altLang="en-US" sz="2000" dirty="0">
                <a:solidFill>
                  <a:schemeClr val="accent1"/>
                </a:solidFill>
                <a:latin typeface="+mn-ea"/>
                <a:ea typeface="+mn-ea"/>
              </a:rPr>
              <a:t>  </a:t>
            </a:r>
            <a:r>
              <a:rPr lang="en-US" altLang="zh-CN" sz="2000" dirty="0">
                <a:solidFill>
                  <a:schemeClr val="accent1"/>
                </a:solidFill>
                <a:latin typeface="+mn-ea"/>
                <a:ea typeface="+mn-ea"/>
              </a:rPr>
              <a:t>    2022</a:t>
            </a:r>
            <a:r>
              <a:rPr lang="zh-CN" altLang="en-US" sz="2000" dirty="0">
                <a:solidFill>
                  <a:schemeClr val="accent1"/>
                </a:solidFill>
                <a:latin typeface="+mn-ea"/>
                <a:ea typeface="+mn-ea"/>
              </a:rPr>
              <a:t>年</a:t>
            </a:r>
            <a:r>
              <a:rPr lang="en-US" altLang="zh-CN" sz="2000" dirty="0">
                <a:solidFill>
                  <a:schemeClr val="accent1"/>
                </a:solidFill>
                <a:latin typeface="+mn-ea"/>
                <a:ea typeface="+mn-ea"/>
              </a:rPr>
              <a:t>5</a:t>
            </a:r>
            <a:r>
              <a:rPr lang="zh-CN" altLang="en-US" sz="2000" dirty="0">
                <a:solidFill>
                  <a:schemeClr val="accent1"/>
                </a:solidFill>
                <a:latin typeface="+mn-ea"/>
                <a:ea typeface="+mn-ea"/>
              </a:rPr>
              <a:t>月</a:t>
            </a:r>
            <a:r>
              <a:rPr lang="en-US" altLang="zh-CN" sz="2000" dirty="0">
                <a:solidFill>
                  <a:schemeClr val="accent1"/>
                </a:solidFill>
                <a:latin typeface="+mn-ea"/>
                <a:ea typeface="+mn-ea"/>
              </a:rPr>
              <a:t>2</a:t>
            </a:r>
            <a:r>
              <a:rPr lang="zh-CN" altLang="en-US" sz="2000" dirty="0">
                <a:solidFill>
                  <a:schemeClr val="accent1"/>
                </a:solidFill>
                <a:latin typeface="+mn-ea"/>
                <a:ea typeface="+mn-ea"/>
              </a:rPr>
              <a:t>日，我区加州阳光的邓女士报警称：其在手机上下载了 “安逸优借”</a:t>
            </a:r>
            <a:r>
              <a:rPr lang="en-US" altLang="zh-CN" sz="2000" dirty="0">
                <a:solidFill>
                  <a:schemeClr val="accent1"/>
                </a:solidFill>
                <a:latin typeface="+mn-ea"/>
                <a:ea typeface="+mn-ea"/>
              </a:rPr>
              <a:t>APP</a:t>
            </a:r>
            <a:r>
              <a:rPr lang="zh-CN" altLang="en-US" sz="2000" dirty="0">
                <a:solidFill>
                  <a:schemeClr val="accent1"/>
                </a:solidFill>
                <a:latin typeface="+mn-ea"/>
                <a:ea typeface="+mn-ea"/>
              </a:rPr>
              <a:t>办理贷款业务后，收到短信称因银行账号填写错误导致贷款被冻结，现需缴纳</a:t>
            </a:r>
            <a:r>
              <a:rPr lang="en-US" altLang="zh-CN" sz="2000" dirty="0">
                <a:solidFill>
                  <a:schemeClr val="accent1"/>
                </a:solidFill>
                <a:latin typeface="+mn-ea"/>
                <a:ea typeface="+mn-ea"/>
              </a:rPr>
              <a:t>32000</a:t>
            </a:r>
            <a:r>
              <a:rPr lang="zh-CN" altLang="en-US" sz="2000" dirty="0">
                <a:solidFill>
                  <a:schemeClr val="accent1"/>
                </a:solidFill>
                <a:latin typeface="+mn-ea"/>
                <a:ea typeface="+mn-ea"/>
              </a:rPr>
              <a:t>元保证金解冻。其按对方要求转账后，对方又以操作不当无法解冻为由让其继续转账，邓女士发现被骗后报警，总共被骗</a:t>
            </a:r>
            <a:r>
              <a:rPr lang="en-US" altLang="zh-CN" sz="2000" dirty="0">
                <a:solidFill>
                  <a:schemeClr val="accent1"/>
                </a:solidFill>
                <a:latin typeface="+mn-ea"/>
                <a:ea typeface="+mn-ea"/>
              </a:rPr>
              <a:t>32000</a:t>
            </a:r>
            <a:r>
              <a:rPr lang="zh-CN" altLang="en-US" sz="2000" dirty="0">
                <a:solidFill>
                  <a:schemeClr val="accent1"/>
                </a:solidFill>
                <a:latin typeface="+mn-ea"/>
                <a:ea typeface="+mn-ea"/>
              </a:rPr>
              <a:t>元。</a:t>
            </a:r>
          </a:p>
        </p:txBody>
      </p:sp>
      <p:sp>
        <p:nvSpPr>
          <p:cNvPr id="9" name="矩形 8"/>
          <p:cNvSpPr>
            <a:spLocks noChangeArrowheads="1"/>
          </p:cNvSpPr>
          <p:nvPr/>
        </p:nvSpPr>
        <p:spPr bwMode="auto">
          <a:xfrm>
            <a:off x="481756" y="215286"/>
            <a:ext cx="10873631"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nvGrpSpPr>
          <p:cNvPr id="3" name="组合 2"/>
          <p:cNvGrpSpPr/>
          <p:nvPr/>
        </p:nvGrpSpPr>
        <p:grpSpPr bwMode="auto">
          <a:xfrm>
            <a:off x="644964" y="274562"/>
            <a:ext cx="4157272" cy="461665"/>
            <a:chOff x="6235085" y="1173661"/>
            <a:chExt cx="4158577" cy="462959"/>
          </a:xfrm>
        </p:grpSpPr>
        <p:sp>
          <p:nvSpPr>
            <p:cNvPr id="18444" name="矩形 10"/>
            <p:cNvSpPr>
              <a:spLocks noChangeArrowheads="1"/>
            </p:cNvSpPr>
            <p:nvPr/>
          </p:nvSpPr>
          <p:spPr bwMode="auto">
            <a:xfrm>
              <a:off x="6692395" y="1173661"/>
              <a:ext cx="3701267" cy="46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chemeClr val="accent2"/>
                  </a:solidFill>
                  <a:latin typeface="微软雅黑" panose="020B0503020204020204" pitchFamily="34" charset="-122"/>
                </a:rPr>
                <a:t> 案例三：网络贷款诈骗</a:t>
              </a:r>
            </a:p>
          </p:txBody>
        </p:sp>
        <p:grpSp>
          <p:nvGrpSpPr>
            <p:cNvPr id="18445" name="组合 13"/>
            <p:cNvGrpSpPr/>
            <p:nvPr/>
          </p:nvGrpSpPr>
          <p:grpSpPr bwMode="auto">
            <a:xfrm>
              <a:off x="6235085" y="1187698"/>
              <a:ext cx="409844" cy="409842"/>
              <a:chOff x="1381389" y="1240733"/>
              <a:chExt cx="409844" cy="409842"/>
            </a:xfrm>
          </p:grpSpPr>
          <p:sp>
            <p:nvSpPr>
              <p:cNvPr id="18446" name="椭圆 14"/>
              <p:cNvSpPr>
                <a:spLocks noChangeArrowheads="1"/>
              </p:cNvSpPr>
              <p:nvPr/>
            </p:nvSpPr>
            <p:spPr bwMode="auto">
              <a:xfrm>
                <a:off x="1381389" y="1240733"/>
                <a:ext cx="409844" cy="40984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8447" name="Freeform 5"/>
              <p:cNvSpPr>
                <a:spLocks noEditPoints="1"/>
              </p:cNvSpPr>
              <p:nvPr/>
            </p:nvSpPr>
            <p:spPr bwMode="auto">
              <a:xfrm>
                <a:off x="1423399" y="1321039"/>
                <a:ext cx="301429" cy="249230"/>
              </a:xfrm>
              <a:custGeom>
                <a:avLst/>
                <a:gdLst>
                  <a:gd name="T0" fmla="*/ 2147483647 w 1753"/>
                  <a:gd name="T1" fmla="*/ 2147483647 h 1464"/>
                  <a:gd name="T2" fmla="*/ 2147483647 w 1753"/>
                  <a:gd name="T3" fmla="*/ 2147483647 h 1464"/>
                  <a:gd name="T4" fmla="*/ 2147483647 w 1753"/>
                  <a:gd name="T5" fmla="*/ 2147483647 h 1464"/>
                  <a:gd name="T6" fmla="*/ 2147483647 w 1753"/>
                  <a:gd name="T7" fmla="*/ 2147483647 h 1464"/>
                  <a:gd name="T8" fmla="*/ 2147483647 w 1753"/>
                  <a:gd name="T9" fmla="*/ 2147483647 h 1464"/>
                  <a:gd name="T10" fmla="*/ 2147483647 w 1753"/>
                  <a:gd name="T11" fmla="*/ 2147483647 h 1464"/>
                  <a:gd name="T12" fmla="*/ 2147483647 w 1753"/>
                  <a:gd name="T13" fmla="*/ 2147483647 h 1464"/>
                  <a:gd name="T14" fmla="*/ 2147483647 w 1753"/>
                  <a:gd name="T15" fmla="*/ 2147483647 h 1464"/>
                  <a:gd name="T16" fmla="*/ 2147483647 w 1753"/>
                  <a:gd name="T17" fmla="*/ 2147483647 h 1464"/>
                  <a:gd name="T18" fmla="*/ 2147483647 w 1753"/>
                  <a:gd name="T19" fmla="*/ 2147483647 h 1464"/>
                  <a:gd name="T20" fmla="*/ 2147483647 w 1753"/>
                  <a:gd name="T21" fmla="*/ 2147483647 h 1464"/>
                  <a:gd name="T22" fmla="*/ 2147483647 w 1753"/>
                  <a:gd name="T23" fmla="*/ 2147483647 h 1464"/>
                  <a:gd name="T24" fmla="*/ 2147483647 w 1753"/>
                  <a:gd name="T25" fmla="*/ 2147483647 h 1464"/>
                  <a:gd name="T26" fmla="*/ 2147483647 w 1753"/>
                  <a:gd name="T27" fmla="*/ 2147483647 h 1464"/>
                  <a:gd name="T28" fmla="*/ 2147483647 w 1753"/>
                  <a:gd name="T29" fmla="*/ 2147483647 h 1464"/>
                  <a:gd name="T30" fmla="*/ 2147483647 w 1753"/>
                  <a:gd name="T31" fmla="*/ 2147483647 h 1464"/>
                  <a:gd name="T32" fmla="*/ 2147483647 w 1753"/>
                  <a:gd name="T33" fmla="*/ 2147483647 h 1464"/>
                  <a:gd name="T34" fmla="*/ 2147483647 w 1753"/>
                  <a:gd name="T35" fmla="*/ 2147483647 h 1464"/>
                  <a:gd name="T36" fmla="*/ 2147483647 w 1753"/>
                  <a:gd name="T37" fmla="*/ 2147483647 h 1464"/>
                  <a:gd name="T38" fmla="*/ 2147483647 w 1753"/>
                  <a:gd name="T39" fmla="*/ 2147483647 h 1464"/>
                  <a:gd name="T40" fmla="*/ 2147483647 w 1753"/>
                  <a:gd name="T41" fmla="*/ 2147483647 h 1464"/>
                  <a:gd name="T42" fmla="*/ 2147483647 w 1753"/>
                  <a:gd name="T43" fmla="*/ 2147483647 h 1464"/>
                  <a:gd name="T44" fmla="*/ 2147483647 w 1753"/>
                  <a:gd name="T45" fmla="*/ 2147483647 h 1464"/>
                  <a:gd name="T46" fmla="*/ 2147483647 w 1753"/>
                  <a:gd name="T47" fmla="*/ 2147483647 h 1464"/>
                  <a:gd name="T48" fmla="*/ 2147483647 w 1753"/>
                  <a:gd name="T49" fmla="*/ 2147483647 h 1464"/>
                  <a:gd name="T50" fmla="*/ 2147483647 w 1753"/>
                  <a:gd name="T51" fmla="*/ 2147483647 h 1464"/>
                  <a:gd name="T52" fmla="*/ 2147483647 w 1753"/>
                  <a:gd name="T53" fmla="*/ 2147483647 h 1464"/>
                  <a:gd name="T54" fmla="*/ 2147483647 w 1753"/>
                  <a:gd name="T55" fmla="*/ 0 h 1464"/>
                  <a:gd name="T56" fmla="*/ 0 w 1753"/>
                  <a:gd name="T57" fmla="*/ 2147483647 h 1464"/>
                  <a:gd name="T58" fmla="*/ 2147483647 w 1753"/>
                  <a:gd name="T59" fmla="*/ 2147483647 h 1464"/>
                  <a:gd name="T60" fmla="*/ 2147483647 w 1753"/>
                  <a:gd name="T61" fmla="*/ 2147483647 h 1464"/>
                  <a:gd name="T62" fmla="*/ 2147483647 w 1753"/>
                  <a:gd name="T63" fmla="*/ 2147483647 h 1464"/>
                  <a:gd name="T64" fmla="*/ 2147483647 w 1753"/>
                  <a:gd name="T65" fmla="*/ 2147483647 h 1464"/>
                  <a:gd name="T66" fmla="*/ 2147483647 w 1753"/>
                  <a:gd name="T67" fmla="*/ 2147483647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3" h="1464">
                    <a:moveTo>
                      <a:pt x="487" y="542"/>
                    </a:moveTo>
                    <a:lnTo>
                      <a:pt x="1638" y="542"/>
                    </a:lnTo>
                    <a:lnTo>
                      <a:pt x="1638" y="1348"/>
                    </a:lnTo>
                    <a:lnTo>
                      <a:pt x="487" y="1348"/>
                    </a:lnTo>
                    <a:lnTo>
                      <a:pt x="487" y="542"/>
                    </a:lnTo>
                    <a:close/>
                    <a:moveTo>
                      <a:pt x="741" y="890"/>
                    </a:moveTo>
                    <a:cubicBezTo>
                      <a:pt x="801" y="890"/>
                      <a:pt x="850" y="841"/>
                      <a:pt x="850" y="781"/>
                    </a:cubicBezTo>
                    <a:cubicBezTo>
                      <a:pt x="850" y="721"/>
                      <a:pt x="801" y="672"/>
                      <a:pt x="741" y="672"/>
                    </a:cubicBezTo>
                    <a:cubicBezTo>
                      <a:pt x="680" y="672"/>
                      <a:pt x="632" y="721"/>
                      <a:pt x="632" y="781"/>
                    </a:cubicBezTo>
                    <a:cubicBezTo>
                      <a:pt x="632" y="841"/>
                      <a:pt x="680" y="890"/>
                      <a:pt x="741" y="890"/>
                    </a:cubicBezTo>
                    <a:close/>
                    <a:moveTo>
                      <a:pt x="1411" y="854"/>
                    </a:moveTo>
                    <a:lnTo>
                      <a:pt x="1319" y="885"/>
                    </a:lnTo>
                    <a:lnTo>
                      <a:pt x="1239" y="734"/>
                    </a:lnTo>
                    <a:lnTo>
                      <a:pt x="981" y="1106"/>
                    </a:lnTo>
                    <a:lnTo>
                      <a:pt x="843" y="1017"/>
                    </a:lnTo>
                    <a:lnTo>
                      <a:pt x="626" y="1253"/>
                    </a:lnTo>
                    <a:lnTo>
                      <a:pt x="1534" y="1253"/>
                    </a:lnTo>
                    <a:lnTo>
                      <a:pt x="1411" y="854"/>
                    </a:lnTo>
                    <a:close/>
                    <a:moveTo>
                      <a:pt x="149" y="562"/>
                    </a:moveTo>
                    <a:lnTo>
                      <a:pt x="372" y="476"/>
                    </a:lnTo>
                    <a:lnTo>
                      <a:pt x="372" y="1142"/>
                    </a:lnTo>
                    <a:lnTo>
                      <a:pt x="149" y="562"/>
                    </a:lnTo>
                    <a:close/>
                    <a:moveTo>
                      <a:pt x="1330" y="427"/>
                    </a:moveTo>
                    <a:lnTo>
                      <a:pt x="500" y="427"/>
                    </a:lnTo>
                    <a:lnTo>
                      <a:pt x="1223" y="149"/>
                    </a:lnTo>
                    <a:lnTo>
                      <a:pt x="1330" y="427"/>
                    </a:lnTo>
                    <a:close/>
                    <a:moveTo>
                      <a:pt x="1453" y="427"/>
                    </a:moveTo>
                    <a:lnTo>
                      <a:pt x="1289" y="0"/>
                    </a:lnTo>
                    <a:lnTo>
                      <a:pt x="0" y="496"/>
                    </a:lnTo>
                    <a:lnTo>
                      <a:pt x="372" y="1463"/>
                    </a:lnTo>
                    <a:lnTo>
                      <a:pt x="372" y="1464"/>
                    </a:lnTo>
                    <a:lnTo>
                      <a:pt x="1753" y="1464"/>
                    </a:lnTo>
                    <a:lnTo>
                      <a:pt x="1753" y="427"/>
                    </a:lnTo>
                    <a:lnTo>
                      <a:pt x="1453" y="42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pic>
        <p:nvPicPr>
          <p:cNvPr id="17" name="图片 983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187822" y="3070225"/>
            <a:ext cx="3952380" cy="3163888"/>
          </a:xfrm>
          <a:prstGeom prst="rect">
            <a:avLst/>
          </a:prstGeom>
          <a:noFill/>
          <a:ln w="9525">
            <a:solidFill>
              <a:schemeClr val="accent1">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306028" y="3070225"/>
            <a:ext cx="4442936" cy="3163888"/>
          </a:xfrm>
          <a:prstGeom prst="rect">
            <a:avLst/>
          </a:prstGeom>
          <a:noFill/>
          <a:ln w="9525">
            <a:solidFill>
              <a:schemeClr val="accent1">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15">
            <a:extLst>
              <a:ext uri="{FF2B5EF4-FFF2-40B4-BE49-F238E27FC236}">
                <a16:creationId xmlns:a16="http://schemas.microsoft.com/office/drawing/2014/main" id="{968349BF-F0BB-91CB-FD8D-3D3BED16195F}"/>
              </a:ext>
            </a:extLst>
          </p:cNvPr>
          <p:cNvPicPr>
            <a:picLocks noChangeAspect="1"/>
          </p:cNvPicPr>
          <p:nvPr/>
        </p:nvPicPr>
        <p:blipFill>
          <a:blip r:embed="rId5" cstate="email"/>
          <a:srcRect/>
          <a:stretch>
            <a:fillRect/>
          </a:stretch>
        </p:blipFill>
        <p:spPr bwMode="auto">
          <a:xfrm>
            <a:off x="-12528" y="4701704"/>
            <a:ext cx="2016932" cy="1936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logo3">
            <a:extLst>
              <a:ext uri="{FF2B5EF4-FFF2-40B4-BE49-F238E27FC236}">
                <a16:creationId xmlns:a16="http://schemas.microsoft.com/office/drawing/2014/main" id="{8A6B8EF5-F6C2-A375-5FC1-7FD12217B02F}"/>
              </a:ext>
            </a:extLst>
          </p:cNvPr>
          <p:cNvPicPr>
            <a:picLocks noChangeAspect="1"/>
          </p:cNvPicPr>
          <p:nvPr/>
        </p:nvPicPr>
        <p:blipFill>
          <a:blip r:embed="rId6"/>
          <a:stretch>
            <a:fillRect/>
          </a:stretch>
        </p:blipFill>
        <p:spPr>
          <a:xfrm>
            <a:off x="8186613" y="233279"/>
            <a:ext cx="2952328" cy="507288"/>
          </a:xfrm>
          <a:prstGeom prst="rect">
            <a:avLst/>
          </a:prstGeom>
        </p:spPr>
      </p:pic>
      <p:pic>
        <p:nvPicPr>
          <p:cNvPr id="19" name="图片 18">
            <a:extLst>
              <a:ext uri="{FF2B5EF4-FFF2-40B4-BE49-F238E27FC236}">
                <a16:creationId xmlns:a16="http://schemas.microsoft.com/office/drawing/2014/main" id="{EE7EBA66-0EE4-8476-64F6-9D17121DDD0C}"/>
              </a:ext>
            </a:extLst>
          </p:cNvPr>
          <p:cNvPicPr>
            <a:picLocks noChangeAspect="1"/>
          </p:cNvPicPr>
          <p:nvPr/>
        </p:nvPicPr>
        <p:blipFill>
          <a:blip r:embed="rId7"/>
          <a:stretch>
            <a:fillRect/>
          </a:stretch>
        </p:blipFill>
        <p:spPr>
          <a:xfrm>
            <a:off x="11327657" y="84915"/>
            <a:ext cx="835393" cy="835393"/>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0-#ppt_w/2"/>
                                          </p:val>
                                        </p:tav>
                                        <p:tav tm="100000">
                                          <p:val>
                                            <p:strVal val="#ppt_x"/>
                                          </p:val>
                                        </p:tav>
                                      </p:tavLst>
                                    </p:anim>
                                    <p:anim calcmode="lin" valueType="num">
                                      <p:cBhvr additive="base">
                                        <p:cTn id="12" dur="3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400"/>
                                        <p:tgtEl>
                                          <p:spTgt spid="9"/>
                                        </p:tgtEl>
                                      </p:cBhvr>
                                    </p:animEffect>
                                  </p:childTnLst>
                                </p:cTn>
                              </p:par>
                            </p:childTnLst>
                          </p:cTn>
                        </p:par>
                        <p:par>
                          <p:cTn id="17" fill="hold">
                            <p:stCondLst>
                              <p:cond delay="800"/>
                            </p:stCondLst>
                            <p:childTnLst>
                              <p:par>
                                <p:cTn id="18" presetID="31"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400" fill="hold"/>
                                        <p:tgtEl>
                                          <p:spTgt spid="3"/>
                                        </p:tgtEl>
                                        <p:attrNameLst>
                                          <p:attrName>ppt_w</p:attrName>
                                        </p:attrNameLst>
                                      </p:cBhvr>
                                      <p:tavLst>
                                        <p:tav tm="0">
                                          <p:val>
                                            <p:fltVal val="0"/>
                                          </p:val>
                                        </p:tav>
                                        <p:tav tm="100000">
                                          <p:val>
                                            <p:strVal val="#ppt_w"/>
                                          </p:val>
                                        </p:tav>
                                      </p:tavLst>
                                    </p:anim>
                                    <p:anim calcmode="lin" valueType="num">
                                      <p:cBhvr>
                                        <p:cTn id="21" dur="400" fill="hold"/>
                                        <p:tgtEl>
                                          <p:spTgt spid="3"/>
                                        </p:tgtEl>
                                        <p:attrNameLst>
                                          <p:attrName>ppt_h</p:attrName>
                                        </p:attrNameLst>
                                      </p:cBhvr>
                                      <p:tavLst>
                                        <p:tav tm="0">
                                          <p:val>
                                            <p:fltVal val="0"/>
                                          </p:val>
                                        </p:tav>
                                        <p:tav tm="100000">
                                          <p:val>
                                            <p:strVal val="#ppt_h"/>
                                          </p:val>
                                        </p:tav>
                                      </p:tavLst>
                                    </p:anim>
                                    <p:anim calcmode="lin" valueType="num">
                                      <p:cBhvr>
                                        <p:cTn id="22" dur="400" fill="hold"/>
                                        <p:tgtEl>
                                          <p:spTgt spid="3"/>
                                        </p:tgtEl>
                                        <p:attrNameLst>
                                          <p:attrName>style.rotation</p:attrName>
                                        </p:attrNameLst>
                                      </p:cBhvr>
                                      <p:tavLst>
                                        <p:tav tm="0">
                                          <p:val>
                                            <p:fltVal val="90"/>
                                          </p:val>
                                        </p:tav>
                                        <p:tav tm="100000">
                                          <p:val>
                                            <p:fltVal val="0"/>
                                          </p:val>
                                        </p:tav>
                                      </p:tavLst>
                                    </p:anim>
                                    <p:animEffect transition="in" filter="fade">
                                      <p:cBhvr>
                                        <p:cTn id="23" dur="400"/>
                                        <p:tgtEl>
                                          <p:spTgt spid="3"/>
                                        </p:tgtEl>
                                      </p:cBhvr>
                                    </p:animEffect>
                                  </p:childTnLst>
                                </p:cTn>
                              </p:par>
                            </p:childTnLst>
                          </p:cTn>
                        </p:par>
                        <p:par>
                          <p:cTn id="24" fill="hold">
                            <p:stCondLst>
                              <p:cond delay="120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par>
                          <p:cTn id="28" fill="hold">
                            <p:stCondLst>
                              <p:cond delay="17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600"/>
                                        <p:tgtEl>
                                          <p:spTgt spid="8"/>
                                        </p:tgtEl>
                                      </p:cBhvr>
                                    </p:animEffect>
                                    <p:anim calcmode="lin" valueType="num">
                                      <p:cBhvr>
                                        <p:cTn id="32" dur="600" fill="hold"/>
                                        <p:tgtEl>
                                          <p:spTgt spid="8"/>
                                        </p:tgtEl>
                                        <p:attrNameLst>
                                          <p:attrName>ppt_x</p:attrName>
                                        </p:attrNameLst>
                                      </p:cBhvr>
                                      <p:tavLst>
                                        <p:tav tm="0">
                                          <p:val>
                                            <p:strVal val="#ppt_x"/>
                                          </p:val>
                                        </p:tav>
                                        <p:tav tm="100000">
                                          <p:val>
                                            <p:strVal val="#ppt_x"/>
                                          </p:val>
                                        </p:tav>
                                      </p:tavLst>
                                    </p:anim>
                                    <p:anim calcmode="lin" valueType="num">
                                      <p:cBhvr>
                                        <p:cTn id="33" dur="6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300"/>
                            </p:stCondLst>
                            <p:childTnLst>
                              <p:par>
                                <p:cTn id="35" presetID="47"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400"/>
                                        <p:tgtEl>
                                          <p:spTgt spid="16"/>
                                        </p:tgtEl>
                                      </p:cBhvr>
                                    </p:animEffect>
                                    <p:anim calcmode="lin" valueType="num">
                                      <p:cBhvr>
                                        <p:cTn id="38" dur="400" fill="hold"/>
                                        <p:tgtEl>
                                          <p:spTgt spid="16"/>
                                        </p:tgtEl>
                                        <p:attrNameLst>
                                          <p:attrName>ppt_x</p:attrName>
                                        </p:attrNameLst>
                                      </p:cBhvr>
                                      <p:tavLst>
                                        <p:tav tm="0">
                                          <p:val>
                                            <p:strVal val="#ppt_x"/>
                                          </p:val>
                                        </p:tav>
                                        <p:tav tm="100000">
                                          <p:val>
                                            <p:strVal val="#ppt_x"/>
                                          </p:val>
                                        </p:tav>
                                      </p:tavLst>
                                    </p:anim>
                                    <p:anim calcmode="lin" valueType="num">
                                      <p:cBhvr>
                                        <p:cTn id="39" dur="4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7" grpId="0" animBg="1"/>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6"/>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矩形 6"/>
          <p:cNvSpPr/>
          <p:nvPr/>
        </p:nvSpPr>
        <p:spPr bwMode="auto">
          <a:xfrm>
            <a:off x="481756" y="871538"/>
            <a:ext cx="11377266" cy="5293766"/>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latin typeface="Arial" panose="020B0604020202020204" pitchFamily="34" charset="0"/>
              <a:ea typeface="宋体" panose="02010600030101010101" pitchFamily="2" charset="-122"/>
            </a:endParaRPr>
          </a:p>
        </p:txBody>
      </p:sp>
      <p:sp>
        <p:nvSpPr>
          <p:cNvPr id="8" name="矩形 7"/>
          <p:cNvSpPr/>
          <p:nvPr/>
        </p:nvSpPr>
        <p:spPr>
          <a:xfrm>
            <a:off x="1502965" y="1600737"/>
            <a:ext cx="5322888" cy="2554545"/>
          </a:xfrm>
          <a:prstGeom prst="rect">
            <a:avLst/>
          </a:prstGeom>
        </p:spPr>
        <p:txBody>
          <a:bodyPr>
            <a:spAutoFit/>
          </a:bodyPr>
          <a:lstStyle/>
          <a:p>
            <a:pPr eaLnBrk="1" hangingPunct="1"/>
            <a:r>
              <a:rPr lang="zh-CN" altLang="en-US" sz="3200" dirty="0">
                <a:latin typeface="+mn-ea"/>
                <a:ea typeface="+mn-ea"/>
              </a:rPr>
              <a:t> 银行等正规贷款机构不会要求借款人在申请贷款前就支付手续费、利息等各类费用，凡是在放款前就收取任何费用的网络贷款都是诈骗！</a:t>
            </a:r>
          </a:p>
        </p:txBody>
      </p:sp>
      <p:sp>
        <p:nvSpPr>
          <p:cNvPr id="9" name="矩形 8"/>
          <p:cNvSpPr>
            <a:spLocks noChangeArrowheads="1"/>
          </p:cNvSpPr>
          <p:nvPr/>
        </p:nvSpPr>
        <p:spPr bwMode="auto">
          <a:xfrm>
            <a:off x="481756" y="223838"/>
            <a:ext cx="11377265"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nvGrpSpPr>
          <p:cNvPr id="3" name="组合 2"/>
          <p:cNvGrpSpPr/>
          <p:nvPr/>
        </p:nvGrpSpPr>
        <p:grpSpPr bwMode="auto">
          <a:xfrm>
            <a:off x="783174" y="267824"/>
            <a:ext cx="2527300" cy="461665"/>
            <a:chOff x="6235085" y="1173661"/>
            <a:chExt cx="2528093" cy="461368"/>
          </a:xfrm>
        </p:grpSpPr>
        <p:sp>
          <p:nvSpPr>
            <p:cNvPr id="12300" name="矩形 10"/>
            <p:cNvSpPr>
              <a:spLocks noChangeArrowheads="1"/>
            </p:cNvSpPr>
            <p:nvPr/>
          </p:nvSpPr>
          <p:spPr bwMode="auto">
            <a:xfrm>
              <a:off x="6692395" y="1173661"/>
              <a:ext cx="2070783" cy="46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chemeClr val="accent2"/>
                  </a:solidFill>
                  <a:latin typeface="微软雅黑" panose="020B0503020204020204" pitchFamily="34" charset="-122"/>
                </a:rPr>
                <a:t>案例提醒</a:t>
              </a:r>
            </a:p>
          </p:txBody>
        </p:sp>
        <p:grpSp>
          <p:nvGrpSpPr>
            <p:cNvPr id="12301" name="组合 13"/>
            <p:cNvGrpSpPr/>
            <p:nvPr/>
          </p:nvGrpSpPr>
          <p:grpSpPr bwMode="auto">
            <a:xfrm>
              <a:off x="6235085" y="1187698"/>
              <a:ext cx="409844" cy="409842"/>
              <a:chOff x="1381389" y="1240733"/>
              <a:chExt cx="409844" cy="409842"/>
            </a:xfrm>
          </p:grpSpPr>
          <p:sp>
            <p:nvSpPr>
              <p:cNvPr id="12302" name="椭圆 14"/>
              <p:cNvSpPr>
                <a:spLocks noChangeArrowheads="1"/>
              </p:cNvSpPr>
              <p:nvPr/>
            </p:nvSpPr>
            <p:spPr bwMode="auto">
              <a:xfrm>
                <a:off x="1381389" y="1240733"/>
                <a:ext cx="409844" cy="40984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2303" name="Freeform 5"/>
              <p:cNvSpPr>
                <a:spLocks noEditPoints="1"/>
              </p:cNvSpPr>
              <p:nvPr/>
            </p:nvSpPr>
            <p:spPr bwMode="auto">
              <a:xfrm>
                <a:off x="1423399" y="1321039"/>
                <a:ext cx="301429" cy="249230"/>
              </a:xfrm>
              <a:custGeom>
                <a:avLst/>
                <a:gdLst>
                  <a:gd name="T0" fmla="*/ 2147483647 w 1753"/>
                  <a:gd name="T1" fmla="*/ 2147483647 h 1464"/>
                  <a:gd name="T2" fmla="*/ 2147483647 w 1753"/>
                  <a:gd name="T3" fmla="*/ 2147483647 h 1464"/>
                  <a:gd name="T4" fmla="*/ 2147483647 w 1753"/>
                  <a:gd name="T5" fmla="*/ 2147483647 h 1464"/>
                  <a:gd name="T6" fmla="*/ 2147483647 w 1753"/>
                  <a:gd name="T7" fmla="*/ 2147483647 h 1464"/>
                  <a:gd name="T8" fmla="*/ 2147483647 w 1753"/>
                  <a:gd name="T9" fmla="*/ 2147483647 h 1464"/>
                  <a:gd name="T10" fmla="*/ 2147483647 w 1753"/>
                  <a:gd name="T11" fmla="*/ 2147483647 h 1464"/>
                  <a:gd name="T12" fmla="*/ 2147483647 w 1753"/>
                  <a:gd name="T13" fmla="*/ 2147483647 h 1464"/>
                  <a:gd name="T14" fmla="*/ 2147483647 w 1753"/>
                  <a:gd name="T15" fmla="*/ 2147483647 h 1464"/>
                  <a:gd name="T16" fmla="*/ 2147483647 w 1753"/>
                  <a:gd name="T17" fmla="*/ 2147483647 h 1464"/>
                  <a:gd name="T18" fmla="*/ 2147483647 w 1753"/>
                  <a:gd name="T19" fmla="*/ 2147483647 h 1464"/>
                  <a:gd name="T20" fmla="*/ 2147483647 w 1753"/>
                  <a:gd name="T21" fmla="*/ 2147483647 h 1464"/>
                  <a:gd name="T22" fmla="*/ 2147483647 w 1753"/>
                  <a:gd name="T23" fmla="*/ 2147483647 h 1464"/>
                  <a:gd name="T24" fmla="*/ 2147483647 w 1753"/>
                  <a:gd name="T25" fmla="*/ 2147483647 h 1464"/>
                  <a:gd name="T26" fmla="*/ 2147483647 w 1753"/>
                  <a:gd name="T27" fmla="*/ 2147483647 h 1464"/>
                  <a:gd name="T28" fmla="*/ 2147483647 w 1753"/>
                  <a:gd name="T29" fmla="*/ 2147483647 h 1464"/>
                  <a:gd name="T30" fmla="*/ 2147483647 w 1753"/>
                  <a:gd name="T31" fmla="*/ 2147483647 h 1464"/>
                  <a:gd name="T32" fmla="*/ 2147483647 w 1753"/>
                  <a:gd name="T33" fmla="*/ 2147483647 h 1464"/>
                  <a:gd name="T34" fmla="*/ 2147483647 w 1753"/>
                  <a:gd name="T35" fmla="*/ 2147483647 h 1464"/>
                  <a:gd name="T36" fmla="*/ 2147483647 w 1753"/>
                  <a:gd name="T37" fmla="*/ 2147483647 h 1464"/>
                  <a:gd name="T38" fmla="*/ 2147483647 w 1753"/>
                  <a:gd name="T39" fmla="*/ 2147483647 h 1464"/>
                  <a:gd name="T40" fmla="*/ 2147483647 w 1753"/>
                  <a:gd name="T41" fmla="*/ 2147483647 h 1464"/>
                  <a:gd name="T42" fmla="*/ 2147483647 w 1753"/>
                  <a:gd name="T43" fmla="*/ 2147483647 h 1464"/>
                  <a:gd name="T44" fmla="*/ 2147483647 w 1753"/>
                  <a:gd name="T45" fmla="*/ 2147483647 h 1464"/>
                  <a:gd name="T46" fmla="*/ 2147483647 w 1753"/>
                  <a:gd name="T47" fmla="*/ 2147483647 h 1464"/>
                  <a:gd name="T48" fmla="*/ 2147483647 w 1753"/>
                  <a:gd name="T49" fmla="*/ 2147483647 h 1464"/>
                  <a:gd name="T50" fmla="*/ 2147483647 w 1753"/>
                  <a:gd name="T51" fmla="*/ 2147483647 h 1464"/>
                  <a:gd name="T52" fmla="*/ 2147483647 w 1753"/>
                  <a:gd name="T53" fmla="*/ 2147483647 h 1464"/>
                  <a:gd name="T54" fmla="*/ 2147483647 w 1753"/>
                  <a:gd name="T55" fmla="*/ 0 h 1464"/>
                  <a:gd name="T56" fmla="*/ 0 w 1753"/>
                  <a:gd name="T57" fmla="*/ 2147483647 h 1464"/>
                  <a:gd name="T58" fmla="*/ 2147483647 w 1753"/>
                  <a:gd name="T59" fmla="*/ 2147483647 h 1464"/>
                  <a:gd name="T60" fmla="*/ 2147483647 w 1753"/>
                  <a:gd name="T61" fmla="*/ 2147483647 h 1464"/>
                  <a:gd name="T62" fmla="*/ 2147483647 w 1753"/>
                  <a:gd name="T63" fmla="*/ 2147483647 h 1464"/>
                  <a:gd name="T64" fmla="*/ 2147483647 w 1753"/>
                  <a:gd name="T65" fmla="*/ 2147483647 h 1464"/>
                  <a:gd name="T66" fmla="*/ 2147483647 w 1753"/>
                  <a:gd name="T67" fmla="*/ 2147483647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3" h="1464">
                    <a:moveTo>
                      <a:pt x="487" y="542"/>
                    </a:moveTo>
                    <a:lnTo>
                      <a:pt x="1638" y="542"/>
                    </a:lnTo>
                    <a:lnTo>
                      <a:pt x="1638" y="1348"/>
                    </a:lnTo>
                    <a:lnTo>
                      <a:pt x="487" y="1348"/>
                    </a:lnTo>
                    <a:lnTo>
                      <a:pt x="487" y="542"/>
                    </a:lnTo>
                    <a:close/>
                    <a:moveTo>
                      <a:pt x="741" y="890"/>
                    </a:moveTo>
                    <a:cubicBezTo>
                      <a:pt x="801" y="890"/>
                      <a:pt x="850" y="841"/>
                      <a:pt x="850" y="781"/>
                    </a:cubicBezTo>
                    <a:cubicBezTo>
                      <a:pt x="850" y="721"/>
                      <a:pt x="801" y="672"/>
                      <a:pt x="741" y="672"/>
                    </a:cubicBezTo>
                    <a:cubicBezTo>
                      <a:pt x="680" y="672"/>
                      <a:pt x="632" y="721"/>
                      <a:pt x="632" y="781"/>
                    </a:cubicBezTo>
                    <a:cubicBezTo>
                      <a:pt x="632" y="841"/>
                      <a:pt x="680" y="890"/>
                      <a:pt x="741" y="890"/>
                    </a:cubicBezTo>
                    <a:close/>
                    <a:moveTo>
                      <a:pt x="1411" y="854"/>
                    </a:moveTo>
                    <a:lnTo>
                      <a:pt x="1319" y="885"/>
                    </a:lnTo>
                    <a:lnTo>
                      <a:pt x="1239" y="734"/>
                    </a:lnTo>
                    <a:lnTo>
                      <a:pt x="981" y="1106"/>
                    </a:lnTo>
                    <a:lnTo>
                      <a:pt x="843" y="1017"/>
                    </a:lnTo>
                    <a:lnTo>
                      <a:pt x="626" y="1253"/>
                    </a:lnTo>
                    <a:lnTo>
                      <a:pt x="1534" y="1253"/>
                    </a:lnTo>
                    <a:lnTo>
                      <a:pt x="1411" y="854"/>
                    </a:lnTo>
                    <a:close/>
                    <a:moveTo>
                      <a:pt x="149" y="562"/>
                    </a:moveTo>
                    <a:lnTo>
                      <a:pt x="372" y="476"/>
                    </a:lnTo>
                    <a:lnTo>
                      <a:pt x="372" y="1142"/>
                    </a:lnTo>
                    <a:lnTo>
                      <a:pt x="149" y="562"/>
                    </a:lnTo>
                    <a:close/>
                    <a:moveTo>
                      <a:pt x="1330" y="427"/>
                    </a:moveTo>
                    <a:lnTo>
                      <a:pt x="500" y="427"/>
                    </a:lnTo>
                    <a:lnTo>
                      <a:pt x="1223" y="149"/>
                    </a:lnTo>
                    <a:lnTo>
                      <a:pt x="1330" y="427"/>
                    </a:lnTo>
                    <a:close/>
                    <a:moveTo>
                      <a:pt x="1453" y="427"/>
                    </a:moveTo>
                    <a:lnTo>
                      <a:pt x="1289" y="0"/>
                    </a:lnTo>
                    <a:lnTo>
                      <a:pt x="0" y="496"/>
                    </a:lnTo>
                    <a:lnTo>
                      <a:pt x="372" y="1463"/>
                    </a:lnTo>
                    <a:lnTo>
                      <a:pt x="372" y="1464"/>
                    </a:lnTo>
                    <a:lnTo>
                      <a:pt x="1753" y="1464"/>
                    </a:lnTo>
                    <a:lnTo>
                      <a:pt x="1753" y="427"/>
                    </a:lnTo>
                    <a:lnTo>
                      <a:pt x="1453" y="42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pic>
        <p:nvPicPr>
          <p:cNvPr id="19" name="图片 18"/>
          <p:cNvPicPr>
            <a:picLocks noChangeAspect="1"/>
          </p:cNvPicPr>
          <p:nvPr/>
        </p:nvPicPr>
        <p:blipFill>
          <a:blip r:embed="rId3" cstate="email"/>
          <a:srcRect/>
          <a:stretch>
            <a:fillRect/>
          </a:stretch>
        </p:blipFill>
        <p:spPr bwMode="auto">
          <a:xfrm>
            <a:off x="-33560" y="4725144"/>
            <a:ext cx="2103565" cy="2023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D8DA1A90-5565-2291-7A35-8E1F69A673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74686" y="1772816"/>
            <a:ext cx="4762500" cy="3217093"/>
          </a:xfrm>
          <a:prstGeom prst="rect">
            <a:avLst/>
          </a:prstGeom>
        </p:spPr>
      </p:pic>
      <p:pic>
        <p:nvPicPr>
          <p:cNvPr id="14" name="图片 13" descr="logo3">
            <a:extLst>
              <a:ext uri="{FF2B5EF4-FFF2-40B4-BE49-F238E27FC236}">
                <a16:creationId xmlns:a16="http://schemas.microsoft.com/office/drawing/2014/main" id="{C847E988-3D61-5922-0FFA-3F2701757405}"/>
              </a:ext>
            </a:extLst>
          </p:cNvPr>
          <p:cNvPicPr>
            <a:picLocks noChangeAspect="1"/>
          </p:cNvPicPr>
          <p:nvPr/>
        </p:nvPicPr>
        <p:blipFill>
          <a:blip r:embed="rId5"/>
          <a:stretch>
            <a:fillRect/>
          </a:stretch>
        </p:blipFill>
        <p:spPr>
          <a:xfrm>
            <a:off x="8186613" y="233279"/>
            <a:ext cx="2952328" cy="507288"/>
          </a:xfrm>
          <a:prstGeom prst="rect">
            <a:avLst/>
          </a:prstGeom>
        </p:spPr>
      </p:pic>
      <p:pic>
        <p:nvPicPr>
          <p:cNvPr id="15" name="图片 14">
            <a:extLst>
              <a:ext uri="{FF2B5EF4-FFF2-40B4-BE49-F238E27FC236}">
                <a16:creationId xmlns:a16="http://schemas.microsoft.com/office/drawing/2014/main" id="{30055DAB-9A3E-DF2A-A9E2-C353ECC575F5}"/>
              </a:ext>
            </a:extLst>
          </p:cNvPr>
          <p:cNvPicPr>
            <a:picLocks noChangeAspect="1"/>
          </p:cNvPicPr>
          <p:nvPr/>
        </p:nvPicPr>
        <p:blipFill>
          <a:blip r:embed="rId6"/>
          <a:stretch>
            <a:fillRect/>
          </a:stretch>
        </p:blipFill>
        <p:spPr>
          <a:xfrm>
            <a:off x="11327657" y="84915"/>
            <a:ext cx="835393" cy="835393"/>
          </a:xfrm>
          <a:prstGeom prst="rect">
            <a:avLst/>
          </a:prstGeom>
        </p:spPr>
      </p:pic>
    </p:spTree>
    <p:extLst>
      <p:ext uri="{BB962C8B-B14F-4D97-AF65-F5344CB8AC3E}">
        <p14:creationId xmlns:p14="http://schemas.microsoft.com/office/powerpoint/2010/main" val="131725748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0-#ppt_w/2"/>
                                          </p:val>
                                        </p:tav>
                                        <p:tav tm="100000">
                                          <p:val>
                                            <p:strVal val="#ppt_x"/>
                                          </p:val>
                                        </p:tav>
                                      </p:tavLst>
                                    </p:anim>
                                    <p:anim calcmode="lin" valueType="num">
                                      <p:cBhvr additive="base">
                                        <p:cTn id="12" dur="3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47"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400"/>
                                        <p:tgtEl>
                                          <p:spTgt spid="19"/>
                                        </p:tgtEl>
                                      </p:cBhvr>
                                    </p:animEffect>
                                    <p:anim calcmode="lin" valueType="num">
                                      <p:cBhvr>
                                        <p:cTn id="17" dur="400" fill="hold"/>
                                        <p:tgtEl>
                                          <p:spTgt spid="19"/>
                                        </p:tgtEl>
                                        <p:attrNameLst>
                                          <p:attrName>ppt_x</p:attrName>
                                        </p:attrNameLst>
                                      </p:cBhvr>
                                      <p:tavLst>
                                        <p:tav tm="0">
                                          <p:val>
                                            <p:strVal val="#ppt_x"/>
                                          </p:val>
                                        </p:tav>
                                        <p:tav tm="100000">
                                          <p:val>
                                            <p:strVal val="#ppt_x"/>
                                          </p:val>
                                        </p:tav>
                                      </p:tavLst>
                                    </p:anim>
                                    <p:anim calcmode="lin" valueType="num">
                                      <p:cBhvr>
                                        <p:cTn id="18" dur="4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8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400"/>
                                        <p:tgtEl>
                                          <p:spTgt spid="9"/>
                                        </p:tgtEl>
                                      </p:cBhvr>
                                    </p:animEffect>
                                  </p:childTnLst>
                                </p:cTn>
                              </p:par>
                            </p:childTnLst>
                          </p:cTn>
                        </p:par>
                        <p:par>
                          <p:cTn id="23" fill="hold">
                            <p:stCondLst>
                              <p:cond delay="1200"/>
                            </p:stCondLst>
                            <p:childTnLst>
                              <p:par>
                                <p:cTn id="24" presetID="3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400" fill="hold"/>
                                        <p:tgtEl>
                                          <p:spTgt spid="3"/>
                                        </p:tgtEl>
                                        <p:attrNameLst>
                                          <p:attrName>ppt_w</p:attrName>
                                        </p:attrNameLst>
                                      </p:cBhvr>
                                      <p:tavLst>
                                        <p:tav tm="0">
                                          <p:val>
                                            <p:fltVal val="0"/>
                                          </p:val>
                                        </p:tav>
                                        <p:tav tm="100000">
                                          <p:val>
                                            <p:strVal val="#ppt_w"/>
                                          </p:val>
                                        </p:tav>
                                      </p:tavLst>
                                    </p:anim>
                                    <p:anim calcmode="lin" valueType="num">
                                      <p:cBhvr>
                                        <p:cTn id="27" dur="400" fill="hold"/>
                                        <p:tgtEl>
                                          <p:spTgt spid="3"/>
                                        </p:tgtEl>
                                        <p:attrNameLst>
                                          <p:attrName>ppt_h</p:attrName>
                                        </p:attrNameLst>
                                      </p:cBhvr>
                                      <p:tavLst>
                                        <p:tav tm="0">
                                          <p:val>
                                            <p:fltVal val="0"/>
                                          </p:val>
                                        </p:tav>
                                        <p:tav tm="100000">
                                          <p:val>
                                            <p:strVal val="#ppt_h"/>
                                          </p:val>
                                        </p:tav>
                                      </p:tavLst>
                                    </p:anim>
                                    <p:anim calcmode="lin" valueType="num">
                                      <p:cBhvr>
                                        <p:cTn id="28" dur="400" fill="hold"/>
                                        <p:tgtEl>
                                          <p:spTgt spid="3"/>
                                        </p:tgtEl>
                                        <p:attrNameLst>
                                          <p:attrName>style.rotation</p:attrName>
                                        </p:attrNameLst>
                                      </p:cBhvr>
                                      <p:tavLst>
                                        <p:tav tm="0">
                                          <p:val>
                                            <p:fltVal val="90"/>
                                          </p:val>
                                        </p:tav>
                                        <p:tav tm="100000">
                                          <p:val>
                                            <p:fltVal val="0"/>
                                          </p:val>
                                        </p:tav>
                                      </p:tavLst>
                                    </p:anim>
                                    <p:animEffect transition="in" filter="fade">
                                      <p:cBhvr>
                                        <p:cTn id="29" dur="400"/>
                                        <p:tgtEl>
                                          <p:spTgt spid="3"/>
                                        </p:tgtEl>
                                      </p:cBhvr>
                                    </p:animEffect>
                                  </p:childTnLst>
                                </p:cTn>
                              </p:par>
                            </p:childTnLst>
                          </p:cTn>
                        </p:par>
                        <p:par>
                          <p:cTn id="30" fill="hold">
                            <p:stCondLst>
                              <p:cond delay="1600"/>
                            </p:stCondLst>
                            <p:childTnLst>
                              <p:par>
                                <p:cTn id="31" presetID="22" presetClass="entr" presetSubtype="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par>
                          <p:cTn id="34" fill="hold">
                            <p:stCondLst>
                              <p:cond delay="21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600"/>
                                        <p:tgtEl>
                                          <p:spTgt spid="8"/>
                                        </p:tgtEl>
                                      </p:cBhvr>
                                    </p:animEffect>
                                    <p:anim calcmode="lin" valueType="num">
                                      <p:cBhvr>
                                        <p:cTn id="38" dur="600" fill="hold"/>
                                        <p:tgtEl>
                                          <p:spTgt spid="8"/>
                                        </p:tgtEl>
                                        <p:attrNameLst>
                                          <p:attrName>ppt_x</p:attrName>
                                        </p:attrNameLst>
                                      </p:cBhvr>
                                      <p:tavLst>
                                        <p:tav tm="0">
                                          <p:val>
                                            <p:strVal val="#ppt_x"/>
                                          </p:val>
                                        </p:tav>
                                        <p:tav tm="100000">
                                          <p:val>
                                            <p:strVal val="#ppt_x"/>
                                          </p:val>
                                        </p:tav>
                                      </p:tavLst>
                                    </p:anim>
                                    <p:anim calcmode="lin" valueType="num">
                                      <p:cBhvr>
                                        <p:cTn id="39" dur="600" fill="hold"/>
                                        <p:tgtEl>
                                          <p:spTgt spid="8"/>
                                        </p:tgtEl>
                                        <p:attrNameLst>
                                          <p:attrName>ppt_y</p:attrName>
                                        </p:attrNameLst>
                                      </p:cBhvr>
                                      <p:tavLst>
                                        <p:tav tm="0">
                                          <p:val>
                                            <p:strVal val="#ppt_y+.1"/>
                                          </p:val>
                                        </p:tav>
                                        <p:tav tm="100000">
                                          <p:val>
                                            <p:strVal val="#ppt_y"/>
                                          </p:val>
                                        </p:tav>
                                      </p:tavLst>
                                    </p:anim>
                                  </p:childTnLst>
                                </p:cTn>
                              </p:par>
                              <p:par>
                                <p:cTn id="40" presetID="31"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anim calcmode="lin" valueType="num">
                                      <p:cBhvr>
                                        <p:cTn id="44" dur="1000" fill="hold"/>
                                        <p:tgtEl>
                                          <p:spTgt spid="4"/>
                                        </p:tgtEl>
                                        <p:attrNameLst>
                                          <p:attrName>style.rotation</p:attrName>
                                        </p:attrNameLst>
                                      </p:cBhvr>
                                      <p:tavLst>
                                        <p:tav tm="0">
                                          <p:val>
                                            <p:fltVal val="90"/>
                                          </p:val>
                                        </p:tav>
                                        <p:tav tm="100000">
                                          <p:val>
                                            <p:fltVal val="0"/>
                                          </p:val>
                                        </p:tav>
                                      </p:tavLst>
                                    </p:anim>
                                    <p:animEffect transition="in" filter="fade">
                                      <p:cBhvr>
                                        <p:cTn id="4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7" grpId="0" animBg="1"/>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6"/>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矩形 6"/>
          <p:cNvSpPr/>
          <p:nvPr/>
        </p:nvSpPr>
        <p:spPr bwMode="auto">
          <a:xfrm>
            <a:off x="772612" y="786618"/>
            <a:ext cx="5601853" cy="4756783"/>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latin typeface="Arial" panose="020B0604020202020204" pitchFamily="34" charset="0"/>
              <a:ea typeface="宋体" panose="02010600030101010101" pitchFamily="2" charset="-122"/>
            </a:endParaRPr>
          </a:p>
        </p:txBody>
      </p:sp>
      <p:sp>
        <p:nvSpPr>
          <p:cNvPr id="8" name="矩形 7"/>
          <p:cNvSpPr/>
          <p:nvPr/>
        </p:nvSpPr>
        <p:spPr>
          <a:xfrm>
            <a:off x="1066304" y="1600008"/>
            <a:ext cx="5181579" cy="2862322"/>
          </a:xfrm>
          <a:prstGeom prst="rect">
            <a:avLst/>
          </a:prstGeom>
        </p:spPr>
        <p:txBody>
          <a:bodyPr wrap="square">
            <a:spAutoFit/>
          </a:bodyPr>
          <a:lstStyle/>
          <a:p>
            <a:pPr eaLnBrk="1" hangingPunct="1"/>
            <a:r>
              <a:rPr lang="zh-CN" altLang="en-US" sz="2000" dirty="0">
                <a:solidFill>
                  <a:schemeClr val="accent1"/>
                </a:solidFill>
                <a:latin typeface="+mn-ea"/>
                <a:ea typeface="+mn-ea"/>
              </a:rPr>
              <a:t>       </a:t>
            </a:r>
            <a:r>
              <a:rPr lang="en-US" altLang="zh-CN" sz="2000" dirty="0">
                <a:solidFill>
                  <a:schemeClr val="accent1"/>
                </a:solidFill>
                <a:latin typeface="+mn-ea"/>
                <a:ea typeface="+mn-ea"/>
              </a:rPr>
              <a:t>2022</a:t>
            </a:r>
            <a:r>
              <a:rPr lang="zh-CN" altLang="en-US" sz="2000" dirty="0">
                <a:solidFill>
                  <a:schemeClr val="accent1"/>
                </a:solidFill>
                <a:latin typeface="+mn-ea"/>
                <a:ea typeface="+mn-ea"/>
              </a:rPr>
              <a:t>年</a:t>
            </a:r>
            <a:r>
              <a:rPr lang="en-US" altLang="zh-CN" sz="2000" dirty="0">
                <a:solidFill>
                  <a:schemeClr val="accent1"/>
                </a:solidFill>
                <a:latin typeface="+mn-ea"/>
                <a:ea typeface="+mn-ea"/>
              </a:rPr>
              <a:t>4</a:t>
            </a:r>
            <a:r>
              <a:rPr lang="zh-CN" altLang="en-US" sz="2000" dirty="0">
                <a:solidFill>
                  <a:schemeClr val="accent1"/>
                </a:solidFill>
                <a:latin typeface="+mn-ea"/>
                <a:ea typeface="+mn-ea"/>
              </a:rPr>
              <a:t>月</a:t>
            </a:r>
            <a:r>
              <a:rPr lang="en-US" altLang="zh-CN" sz="2000" dirty="0">
                <a:solidFill>
                  <a:schemeClr val="accent1"/>
                </a:solidFill>
                <a:latin typeface="+mn-ea"/>
                <a:ea typeface="+mn-ea"/>
              </a:rPr>
              <a:t>30</a:t>
            </a:r>
            <a:r>
              <a:rPr lang="zh-CN" altLang="en-US" sz="2000" dirty="0">
                <a:solidFill>
                  <a:schemeClr val="accent1"/>
                </a:solidFill>
                <a:latin typeface="+mn-ea"/>
                <a:ea typeface="+mn-ea"/>
              </a:rPr>
              <a:t>日，我区左右城小区的孙女士报警称：微信好友告知有一个赚钱的投资项目，问其是否有兴趣投资。孙女士点对方发的链接下载了“格林创投”</a:t>
            </a:r>
            <a:r>
              <a:rPr lang="en-US" altLang="zh-CN" sz="2000" dirty="0">
                <a:solidFill>
                  <a:schemeClr val="accent1"/>
                </a:solidFill>
                <a:latin typeface="+mn-ea"/>
                <a:ea typeface="+mn-ea"/>
              </a:rPr>
              <a:t>APP</a:t>
            </a:r>
            <a:r>
              <a:rPr lang="zh-CN" altLang="en-US" sz="2000" dirty="0">
                <a:solidFill>
                  <a:schemeClr val="accent1"/>
                </a:solidFill>
                <a:latin typeface="+mn-ea"/>
                <a:ea typeface="+mn-ea"/>
              </a:rPr>
              <a:t>并注册投资了</a:t>
            </a:r>
            <a:r>
              <a:rPr lang="en-US" altLang="zh-CN" sz="2000" dirty="0">
                <a:solidFill>
                  <a:schemeClr val="accent1"/>
                </a:solidFill>
                <a:latin typeface="+mn-ea"/>
                <a:ea typeface="+mn-ea"/>
              </a:rPr>
              <a:t>5000</a:t>
            </a:r>
            <a:r>
              <a:rPr lang="zh-CN" altLang="en-US" sz="2000" dirty="0">
                <a:solidFill>
                  <a:schemeClr val="accent1"/>
                </a:solidFill>
                <a:latin typeface="+mn-ea"/>
                <a:ea typeface="+mn-ea"/>
              </a:rPr>
              <a:t>元，该</a:t>
            </a:r>
            <a:r>
              <a:rPr lang="en-US" altLang="zh-CN" sz="2000" dirty="0">
                <a:solidFill>
                  <a:schemeClr val="accent1"/>
                </a:solidFill>
                <a:latin typeface="+mn-ea"/>
                <a:ea typeface="+mn-ea"/>
              </a:rPr>
              <a:t>APP</a:t>
            </a:r>
            <a:r>
              <a:rPr lang="zh-CN" altLang="en-US" sz="2000" dirty="0">
                <a:solidFill>
                  <a:schemeClr val="accent1"/>
                </a:solidFill>
                <a:latin typeface="+mn-ea"/>
                <a:ea typeface="+mn-ea"/>
              </a:rPr>
              <a:t>显示赚了</a:t>
            </a:r>
            <a:r>
              <a:rPr lang="en-US" altLang="zh-CN" sz="2000" dirty="0">
                <a:solidFill>
                  <a:schemeClr val="accent1"/>
                </a:solidFill>
                <a:latin typeface="+mn-ea"/>
                <a:ea typeface="+mn-ea"/>
              </a:rPr>
              <a:t>5200</a:t>
            </a:r>
            <a:r>
              <a:rPr lang="zh-CN" altLang="en-US" sz="2000" dirty="0">
                <a:solidFill>
                  <a:schemeClr val="accent1"/>
                </a:solidFill>
                <a:latin typeface="+mn-ea"/>
                <a:ea typeface="+mn-ea"/>
              </a:rPr>
              <a:t>元，之后其</a:t>
            </a:r>
            <a:r>
              <a:rPr lang="en-US" altLang="zh-CN" sz="2000" dirty="0">
                <a:solidFill>
                  <a:schemeClr val="accent1"/>
                </a:solidFill>
                <a:latin typeface="+mn-ea"/>
                <a:ea typeface="+mn-ea"/>
              </a:rPr>
              <a:t>5</a:t>
            </a:r>
            <a:r>
              <a:rPr lang="zh-CN" altLang="en-US" sz="2000" dirty="0">
                <a:solidFill>
                  <a:schemeClr val="accent1"/>
                </a:solidFill>
                <a:latin typeface="+mn-ea"/>
                <a:ea typeface="+mn-ea"/>
              </a:rPr>
              <a:t>次共转账投资了</a:t>
            </a:r>
            <a:r>
              <a:rPr lang="en-US" altLang="zh-CN" sz="2000" dirty="0">
                <a:solidFill>
                  <a:schemeClr val="accent1"/>
                </a:solidFill>
                <a:latin typeface="+mn-ea"/>
                <a:ea typeface="+mn-ea"/>
              </a:rPr>
              <a:t>23000</a:t>
            </a:r>
            <a:r>
              <a:rPr lang="zh-CN" altLang="en-US" sz="2000" dirty="0">
                <a:solidFill>
                  <a:schemeClr val="accent1"/>
                </a:solidFill>
                <a:latin typeface="+mn-ea"/>
                <a:ea typeface="+mn-ea"/>
              </a:rPr>
              <a:t>元，提现失败。对方称该</a:t>
            </a:r>
            <a:r>
              <a:rPr lang="en-US" altLang="zh-CN" sz="2000" dirty="0">
                <a:solidFill>
                  <a:schemeClr val="accent1"/>
                </a:solidFill>
                <a:latin typeface="+mn-ea"/>
                <a:ea typeface="+mn-ea"/>
              </a:rPr>
              <a:t>APP</a:t>
            </a:r>
            <a:r>
              <a:rPr lang="zh-CN" altLang="en-US" sz="2000" dirty="0">
                <a:solidFill>
                  <a:schemeClr val="accent1"/>
                </a:solidFill>
                <a:latin typeface="+mn-ea"/>
                <a:ea typeface="+mn-ea"/>
              </a:rPr>
              <a:t>资金链出问题，要其向指定银行账户转账用于平台周转，孙女士察觉被骗后报警，总共被骗</a:t>
            </a:r>
            <a:r>
              <a:rPr lang="en-US" altLang="zh-CN" sz="2000" dirty="0">
                <a:solidFill>
                  <a:schemeClr val="accent1"/>
                </a:solidFill>
                <a:latin typeface="+mn-ea"/>
                <a:ea typeface="+mn-ea"/>
              </a:rPr>
              <a:t>28000</a:t>
            </a:r>
            <a:r>
              <a:rPr lang="zh-CN" altLang="en-US" sz="2000" dirty="0">
                <a:solidFill>
                  <a:schemeClr val="accent1"/>
                </a:solidFill>
                <a:latin typeface="+mn-ea"/>
                <a:ea typeface="+mn-ea"/>
              </a:rPr>
              <a:t>元。</a:t>
            </a:r>
          </a:p>
        </p:txBody>
      </p:sp>
      <p:sp>
        <p:nvSpPr>
          <p:cNvPr id="9" name="矩形 8"/>
          <p:cNvSpPr>
            <a:spLocks noChangeArrowheads="1"/>
          </p:cNvSpPr>
          <p:nvPr/>
        </p:nvSpPr>
        <p:spPr bwMode="auto">
          <a:xfrm>
            <a:off x="577849" y="187194"/>
            <a:ext cx="11065147"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nvGrpSpPr>
          <p:cNvPr id="3" name="组合 2"/>
          <p:cNvGrpSpPr/>
          <p:nvPr/>
        </p:nvGrpSpPr>
        <p:grpSpPr bwMode="auto">
          <a:xfrm>
            <a:off x="941105" y="224501"/>
            <a:ext cx="5306777" cy="461665"/>
            <a:chOff x="6235085" y="1173661"/>
            <a:chExt cx="5308443" cy="462958"/>
          </a:xfrm>
        </p:grpSpPr>
        <p:sp>
          <p:nvSpPr>
            <p:cNvPr id="19467" name="矩形 10"/>
            <p:cNvSpPr>
              <a:spLocks noChangeArrowheads="1"/>
            </p:cNvSpPr>
            <p:nvPr/>
          </p:nvSpPr>
          <p:spPr bwMode="auto">
            <a:xfrm>
              <a:off x="6692395" y="1173661"/>
              <a:ext cx="4851133" cy="46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chemeClr val="accent2"/>
                  </a:solidFill>
                  <a:latin typeface="微软雅黑" panose="020B0503020204020204" pitchFamily="34" charset="-122"/>
                </a:rPr>
                <a:t>案例四：网络交友诱导投资诈骗</a:t>
              </a:r>
            </a:p>
          </p:txBody>
        </p:sp>
        <p:grpSp>
          <p:nvGrpSpPr>
            <p:cNvPr id="19468" name="组合 13"/>
            <p:cNvGrpSpPr/>
            <p:nvPr/>
          </p:nvGrpSpPr>
          <p:grpSpPr bwMode="auto">
            <a:xfrm>
              <a:off x="6235085" y="1187698"/>
              <a:ext cx="409844" cy="409842"/>
              <a:chOff x="1381389" y="1240733"/>
              <a:chExt cx="409844" cy="409842"/>
            </a:xfrm>
          </p:grpSpPr>
          <p:sp>
            <p:nvSpPr>
              <p:cNvPr id="19469" name="椭圆 14"/>
              <p:cNvSpPr>
                <a:spLocks noChangeArrowheads="1"/>
              </p:cNvSpPr>
              <p:nvPr/>
            </p:nvSpPr>
            <p:spPr bwMode="auto">
              <a:xfrm>
                <a:off x="1381389" y="1240733"/>
                <a:ext cx="409844" cy="40984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9470" name="Freeform 5"/>
              <p:cNvSpPr>
                <a:spLocks noEditPoints="1"/>
              </p:cNvSpPr>
              <p:nvPr/>
            </p:nvSpPr>
            <p:spPr bwMode="auto">
              <a:xfrm>
                <a:off x="1423399" y="1321039"/>
                <a:ext cx="301429" cy="249230"/>
              </a:xfrm>
              <a:custGeom>
                <a:avLst/>
                <a:gdLst>
                  <a:gd name="T0" fmla="*/ 2147483647 w 1753"/>
                  <a:gd name="T1" fmla="*/ 2147483647 h 1464"/>
                  <a:gd name="T2" fmla="*/ 2147483647 w 1753"/>
                  <a:gd name="T3" fmla="*/ 2147483647 h 1464"/>
                  <a:gd name="T4" fmla="*/ 2147483647 w 1753"/>
                  <a:gd name="T5" fmla="*/ 2147483647 h 1464"/>
                  <a:gd name="T6" fmla="*/ 2147483647 w 1753"/>
                  <a:gd name="T7" fmla="*/ 2147483647 h 1464"/>
                  <a:gd name="T8" fmla="*/ 2147483647 w 1753"/>
                  <a:gd name="T9" fmla="*/ 2147483647 h 1464"/>
                  <a:gd name="T10" fmla="*/ 2147483647 w 1753"/>
                  <a:gd name="T11" fmla="*/ 2147483647 h 1464"/>
                  <a:gd name="T12" fmla="*/ 2147483647 w 1753"/>
                  <a:gd name="T13" fmla="*/ 2147483647 h 1464"/>
                  <a:gd name="T14" fmla="*/ 2147483647 w 1753"/>
                  <a:gd name="T15" fmla="*/ 2147483647 h 1464"/>
                  <a:gd name="T16" fmla="*/ 2147483647 w 1753"/>
                  <a:gd name="T17" fmla="*/ 2147483647 h 1464"/>
                  <a:gd name="T18" fmla="*/ 2147483647 w 1753"/>
                  <a:gd name="T19" fmla="*/ 2147483647 h 1464"/>
                  <a:gd name="T20" fmla="*/ 2147483647 w 1753"/>
                  <a:gd name="T21" fmla="*/ 2147483647 h 1464"/>
                  <a:gd name="T22" fmla="*/ 2147483647 w 1753"/>
                  <a:gd name="T23" fmla="*/ 2147483647 h 1464"/>
                  <a:gd name="T24" fmla="*/ 2147483647 w 1753"/>
                  <a:gd name="T25" fmla="*/ 2147483647 h 1464"/>
                  <a:gd name="T26" fmla="*/ 2147483647 w 1753"/>
                  <a:gd name="T27" fmla="*/ 2147483647 h 1464"/>
                  <a:gd name="T28" fmla="*/ 2147483647 w 1753"/>
                  <a:gd name="T29" fmla="*/ 2147483647 h 1464"/>
                  <a:gd name="T30" fmla="*/ 2147483647 w 1753"/>
                  <a:gd name="T31" fmla="*/ 2147483647 h 1464"/>
                  <a:gd name="T32" fmla="*/ 2147483647 w 1753"/>
                  <a:gd name="T33" fmla="*/ 2147483647 h 1464"/>
                  <a:gd name="T34" fmla="*/ 2147483647 w 1753"/>
                  <a:gd name="T35" fmla="*/ 2147483647 h 1464"/>
                  <a:gd name="T36" fmla="*/ 2147483647 w 1753"/>
                  <a:gd name="T37" fmla="*/ 2147483647 h 1464"/>
                  <a:gd name="T38" fmla="*/ 2147483647 w 1753"/>
                  <a:gd name="T39" fmla="*/ 2147483647 h 1464"/>
                  <a:gd name="T40" fmla="*/ 2147483647 w 1753"/>
                  <a:gd name="T41" fmla="*/ 2147483647 h 1464"/>
                  <a:gd name="T42" fmla="*/ 2147483647 w 1753"/>
                  <a:gd name="T43" fmla="*/ 2147483647 h 1464"/>
                  <a:gd name="T44" fmla="*/ 2147483647 w 1753"/>
                  <a:gd name="T45" fmla="*/ 2147483647 h 1464"/>
                  <a:gd name="T46" fmla="*/ 2147483647 w 1753"/>
                  <a:gd name="T47" fmla="*/ 2147483647 h 1464"/>
                  <a:gd name="T48" fmla="*/ 2147483647 w 1753"/>
                  <a:gd name="T49" fmla="*/ 2147483647 h 1464"/>
                  <a:gd name="T50" fmla="*/ 2147483647 w 1753"/>
                  <a:gd name="T51" fmla="*/ 2147483647 h 1464"/>
                  <a:gd name="T52" fmla="*/ 2147483647 w 1753"/>
                  <a:gd name="T53" fmla="*/ 2147483647 h 1464"/>
                  <a:gd name="T54" fmla="*/ 2147483647 w 1753"/>
                  <a:gd name="T55" fmla="*/ 0 h 1464"/>
                  <a:gd name="T56" fmla="*/ 0 w 1753"/>
                  <a:gd name="T57" fmla="*/ 2147483647 h 1464"/>
                  <a:gd name="T58" fmla="*/ 2147483647 w 1753"/>
                  <a:gd name="T59" fmla="*/ 2147483647 h 1464"/>
                  <a:gd name="T60" fmla="*/ 2147483647 w 1753"/>
                  <a:gd name="T61" fmla="*/ 2147483647 h 1464"/>
                  <a:gd name="T62" fmla="*/ 2147483647 w 1753"/>
                  <a:gd name="T63" fmla="*/ 2147483647 h 1464"/>
                  <a:gd name="T64" fmla="*/ 2147483647 w 1753"/>
                  <a:gd name="T65" fmla="*/ 2147483647 h 1464"/>
                  <a:gd name="T66" fmla="*/ 2147483647 w 1753"/>
                  <a:gd name="T67" fmla="*/ 2147483647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3" h="1464">
                    <a:moveTo>
                      <a:pt x="487" y="542"/>
                    </a:moveTo>
                    <a:lnTo>
                      <a:pt x="1638" y="542"/>
                    </a:lnTo>
                    <a:lnTo>
                      <a:pt x="1638" y="1348"/>
                    </a:lnTo>
                    <a:lnTo>
                      <a:pt x="487" y="1348"/>
                    </a:lnTo>
                    <a:lnTo>
                      <a:pt x="487" y="542"/>
                    </a:lnTo>
                    <a:close/>
                    <a:moveTo>
                      <a:pt x="741" y="890"/>
                    </a:moveTo>
                    <a:cubicBezTo>
                      <a:pt x="801" y="890"/>
                      <a:pt x="850" y="841"/>
                      <a:pt x="850" y="781"/>
                    </a:cubicBezTo>
                    <a:cubicBezTo>
                      <a:pt x="850" y="721"/>
                      <a:pt x="801" y="672"/>
                      <a:pt x="741" y="672"/>
                    </a:cubicBezTo>
                    <a:cubicBezTo>
                      <a:pt x="680" y="672"/>
                      <a:pt x="632" y="721"/>
                      <a:pt x="632" y="781"/>
                    </a:cubicBezTo>
                    <a:cubicBezTo>
                      <a:pt x="632" y="841"/>
                      <a:pt x="680" y="890"/>
                      <a:pt x="741" y="890"/>
                    </a:cubicBezTo>
                    <a:close/>
                    <a:moveTo>
                      <a:pt x="1411" y="854"/>
                    </a:moveTo>
                    <a:lnTo>
                      <a:pt x="1319" y="885"/>
                    </a:lnTo>
                    <a:lnTo>
                      <a:pt x="1239" y="734"/>
                    </a:lnTo>
                    <a:lnTo>
                      <a:pt x="981" y="1106"/>
                    </a:lnTo>
                    <a:lnTo>
                      <a:pt x="843" y="1017"/>
                    </a:lnTo>
                    <a:lnTo>
                      <a:pt x="626" y="1253"/>
                    </a:lnTo>
                    <a:lnTo>
                      <a:pt x="1534" y="1253"/>
                    </a:lnTo>
                    <a:lnTo>
                      <a:pt x="1411" y="854"/>
                    </a:lnTo>
                    <a:close/>
                    <a:moveTo>
                      <a:pt x="149" y="562"/>
                    </a:moveTo>
                    <a:lnTo>
                      <a:pt x="372" y="476"/>
                    </a:lnTo>
                    <a:lnTo>
                      <a:pt x="372" y="1142"/>
                    </a:lnTo>
                    <a:lnTo>
                      <a:pt x="149" y="562"/>
                    </a:lnTo>
                    <a:close/>
                    <a:moveTo>
                      <a:pt x="1330" y="427"/>
                    </a:moveTo>
                    <a:lnTo>
                      <a:pt x="500" y="427"/>
                    </a:lnTo>
                    <a:lnTo>
                      <a:pt x="1223" y="149"/>
                    </a:lnTo>
                    <a:lnTo>
                      <a:pt x="1330" y="427"/>
                    </a:lnTo>
                    <a:close/>
                    <a:moveTo>
                      <a:pt x="1453" y="427"/>
                    </a:moveTo>
                    <a:lnTo>
                      <a:pt x="1289" y="0"/>
                    </a:lnTo>
                    <a:lnTo>
                      <a:pt x="0" y="496"/>
                    </a:lnTo>
                    <a:lnTo>
                      <a:pt x="372" y="1463"/>
                    </a:lnTo>
                    <a:lnTo>
                      <a:pt x="372" y="1464"/>
                    </a:lnTo>
                    <a:lnTo>
                      <a:pt x="1753" y="1464"/>
                    </a:lnTo>
                    <a:lnTo>
                      <a:pt x="1753" y="427"/>
                    </a:lnTo>
                    <a:lnTo>
                      <a:pt x="1453" y="42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pic>
        <p:nvPicPr>
          <p:cNvPr id="19466" name="图片 1"/>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6560175" y="871538"/>
            <a:ext cx="5175222" cy="460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a:extLst>
              <a:ext uri="{FF2B5EF4-FFF2-40B4-BE49-F238E27FC236}">
                <a16:creationId xmlns:a16="http://schemas.microsoft.com/office/drawing/2014/main" id="{484176D5-4C8C-4161-8C29-29FFC0C6D5DB}"/>
              </a:ext>
            </a:extLst>
          </p:cNvPr>
          <p:cNvPicPr>
            <a:picLocks noChangeAspect="1"/>
          </p:cNvPicPr>
          <p:nvPr/>
        </p:nvPicPr>
        <p:blipFill>
          <a:blip r:embed="rId4" cstate="email"/>
          <a:srcRect/>
          <a:stretch>
            <a:fillRect/>
          </a:stretch>
        </p:blipFill>
        <p:spPr bwMode="auto">
          <a:xfrm>
            <a:off x="0" y="4920464"/>
            <a:ext cx="1822862" cy="175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4E1C5C77-5056-0276-1BF0-6A0DD19A4C95}"/>
              </a:ext>
            </a:extLst>
          </p:cNvPr>
          <p:cNvSpPr txBox="1"/>
          <p:nvPr/>
        </p:nvSpPr>
        <p:spPr>
          <a:xfrm>
            <a:off x="4515792" y="4652911"/>
            <a:ext cx="1872208" cy="868350"/>
          </a:xfrm>
          <a:prstGeom prst="rect">
            <a:avLst/>
          </a:prstGeom>
          <a:noFill/>
        </p:spPr>
        <p:txBody>
          <a:bodyPr wrap="square" rtlCol="0">
            <a:spAutoFit/>
          </a:bodyPr>
          <a:lstStyle/>
          <a:p>
            <a:endParaRPr lang="zh-CN" altLang="en-US" dirty="0"/>
          </a:p>
        </p:txBody>
      </p:sp>
      <p:sp>
        <p:nvSpPr>
          <p:cNvPr id="21" name="Freeform 15">
            <a:extLst>
              <a:ext uri="{FF2B5EF4-FFF2-40B4-BE49-F238E27FC236}">
                <a16:creationId xmlns:a16="http://schemas.microsoft.com/office/drawing/2014/main" id="{EFD03486-866A-9553-174E-7570A7D344CC}"/>
              </a:ext>
            </a:extLst>
          </p:cNvPr>
          <p:cNvSpPr/>
          <p:nvPr/>
        </p:nvSpPr>
        <p:spPr bwMode="auto">
          <a:xfrm rot="16200000">
            <a:off x="6117708" y="5264811"/>
            <a:ext cx="260350" cy="261938"/>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3"/>
                </a:cubicBezTo>
                <a:lnTo>
                  <a:pt x="341" y="319"/>
                </a:lnTo>
                <a:cubicBezTo>
                  <a:pt x="341" y="332"/>
                  <a:pt x="331" y="342"/>
                  <a:pt x="319" y="342"/>
                </a:cubicBezTo>
                <a:lnTo>
                  <a:pt x="22" y="342"/>
                </a:lnTo>
                <a:cubicBezTo>
                  <a:pt x="10" y="342"/>
                  <a:pt x="0" y="332"/>
                  <a:pt x="0" y="319"/>
                </a:cubicBezTo>
                <a:lnTo>
                  <a:pt x="0" y="23"/>
                </a:lnTo>
                <a:cubicBezTo>
                  <a:pt x="0" y="10"/>
                  <a:pt x="10" y="0"/>
                  <a:pt x="22"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16">
            <a:extLst>
              <a:ext uri="{FF2B5EF4-FFF2-40B4-BE49-F238E27FC236}">
                <a16:creationId xmlns:a16="http://schemas.microsoft.com/office/drawing/2014/main" id="{6C081766-E3BB-8D07-3D0B-9086D65A66EC}"/>
              </a:ext>
            </a:extLst>
          </p:cNvPr>
          <p:cNvSpPr/>
          <p:nvPr/>
        </p:nvSpPr>
        <p:spPr bwMode="auto">
          <a:xfrm rot="16200000">
            <a:off x="5851008" y="4994936"/>
            <a:ext cx="258763" cy="260350"/>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2"/>
                </a:cubicBezTo>
                <a:lnTo>
                  <a:pt x="341" y="319"/>
                </a:lnTo>
                <a:cubicBezTo>
                  <a:pt x="341" y="331"/>
                  <a:pt x="331" y="342"/>
                  <a:pt x="319" y="342"/>
                </a:cubicBezTo>
                <a:lnTo>
                  <a:pt x="22" y="342"/>
                </a:lnTo>
                <a:cubicBezTo>
                  <a:pt x="10" y="342"/>
                  <a:pt x="0" y="331"/>
                  <a:pt x="0" y="319"/>
                </a:cubicBezTo>
                <a:lnTo>
                  <a:pt x="0" y="22"/>
                </a:lnTo>
                <a:cubicBezTo>
                  <a:pt x="0" y="10"/>
                  <a:pt x="10" y="0"/>
                  <a:pt x="22"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17">
            <a:extLst>
              <a:ext uri="{FF2B5EF4-FFF2-40B4-BE49-F238E27FC236}">
                <a16:creationId xmlns:a16="http://schemas.microsoft.com/office/drawing/2014/main" id="{CCD86C2C-8A0C-F4DF-1C7B-4D0128B1AD12}"/>
              </a:ext>
            </a:extLst>
          </p:cNvPr>
          <p:cNvSpPr/>
          <p:nvPr/>
        </p:nvSpPr>
        <p:spPr bwMode="auto">
          <a:xfrm rot="16200000">
            <a:off x="6119296" y="4732999"/>
            <a:ext cx="261937" cy="261937"/>
          </a:xfrm>
          <a:custGeom>
            <a:avLst/>
            <a:gdLst>
              <a:gd name="T0" fmla="*/ 2147483647 w 342"/>
              <a:gd name="T1" fmla="*/ 0 h 341"/>
              <a:gd name="T2" fmla="*/ 2147483647 w 342"/>
              <a:gd name="T3" fmla="*/ 0 h 341"/>
              <a:gd name="T4" fmla="*/ 2147483647 w 342"/>
              <a:gd name="T5" fmla="*/ 2147483647 h 341"/>
              <a:gd name="T6" fmla="*/ 2147483647 w 342"/>
              <a:gd name="T7" fmla="*/ 2147483647 h 341"/>
              <a:gd name="T8" fmla="*/ 2147483647 w 342"/>
              <a:gd name="T9" fmla="*/ 2147483647 h 341"/>
              <a:gd name="T10" fmla="*/ 2147483647 w 342"/>
              <a:gd name="T11" fmla="*/ 2147483647 h 341"/>
              <a:gd name="T12" fmla="*/ 0 w 342"/>
              <a:gd name="T13" fmla="*/ 2147483647 h 341"/>
              <a:gd name="T14" fmla="*/ 0 w 342"/>
              <a:gd name="T15" fmla="*/ 2147483647 h 341"/>
              <a:gd name="T16" fmla="*/ 2147483647 w 342"/>
              <a:gd name="T17" fmla="*/ 0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2" h="341">
                <a:moveTo>
                  <a:pt x="23" y="0"/>
                </a:moveTo>
                <a:lnTo>
                  <a:pt x="319" y="0"/>
                </a:lnTo>
                <a:cubicBezTo>
                  <a:pt x="332" y="0"/>
                  <a:pt x="342" y="10"/>
                  <a:pt x="342" y="22"/>
                </a:cubicBezTo>
                <a:lnTo>
                  <a:pt x="342" y="319"/>
                </a:lnTo>
                <a:cubicBezTo>
                  <a:pt x="342" y="331"/>
                  <a:pt x="332" y="341"/>
                  <a:pt x="319" y="341"/>
                </a:cubicBezTo>
                <a:lnTo>
                  <a:pt x="23" y="341"/>
                </a:lnTo>
                <a:cubicBezTo>
                  <a:pt x="10" y="341"/>
                  <a:pt x="0" y="331"/>
                  <a:pt x="0" y="319"/>
                </a:cubicBezTo>
                <a:lnTo>
                  <a:pt x="0" y="22"/>
                </a:lnTo>
                <a:cubicBezTo>
                  <a:pt x="0" y="10"/>
                  <a:pt x="10" y="0"/>
                  <a:pt x="2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Freeform 18">
            <a:extLst>
              <a:ext uri="{FF2B5EF4-FFF2-40B4-BE49-F238E27FC236}">
                <a16:creationId xmlns:a16="http://schemas.microsoft.com/office/drawing/2014/main" id="{14D1CB2B-4BDC-7E07-94A7-9F97CCA2E2DB}"/>
              </a:ext>
            </a:extLst>
          </p:cNvPr>
          <p:cNvSpPr/>
          <p:nvPr/>
        </p:nvSpPr>
        <p:spPr bwMode="auto">
          <a:xfrm rot="16200000">
            <a:off x="5581133" y="5264811"/>
            <a:ext cx="258763" cy="261938"/>
          </a:xfrm>
          <a:custGeom>
            <a:avLst/>
            <a:gdLst>
              <a:gd name="T0" fmla="*/ 2147483647 w 341"/>
              <a:gd name="T1" fmla="*/ 0 h 342"/>
              <a:gd name="T2" fmla="*/ 2147483647 w 341"/>
              <a:gd name="T3" fmla="*/ 0 h 342"/>
              <a:gd name="T4" fmla="*/ 2147483647 w 341"/>
              <a:gd name="T5" fmla="*/ 2147483647 h 342"/>
              <a:gd name="T6" fmla="*/ 2147483647 w 341"/>
              <a:gd name="T7" fmla="*/ 2147483647 h 342"/>
              <a:gd name="T8" fmla="*/ 2147483647 w 341"/>
              <a:gd name="T9" fmla="*/ 2147483647 h 342"/>
              <a:gd name="T10" fmla="*/ 2147483647 w 341"/>
              <a:gd name="T11" fmla="*/ 2147483647 h 342"/>
              <a:gd name="T12" fmla="*/ 0 w 341"/>
              <a:gd name="T13" fmla="*/ 2147483647 h 342"/>
              <a:gd name="T14" fmla="*/ 0 w 341"/>
              <a:gd name="T15" fmla="*/ 2147483647 h 342"/>
              <a:gd name="T16" fmla="*/ 2147483647 w 341"/>
              <a:gd name="T17" fmla="*/ 0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342">
                <a:moveTo>
                  <a:pt x="22" y="0"/>
                </a:moveTo>
                <a:lnTo>
                  <a:pt x="319" y="0"/>
                </a:lnTo>
                <a:cubicBezTo>
                  <a:pt x="331" y="0"/>
                  <a:pt x="341" y="10"/>
                  <a:pt x="341" y="23"/>
                </a:cubicBezTo>
                <a:lnTo>
                  <a:pt x="341" y="319"/>
                </a:lnTo>
                <a:cubicBezTo>
                  <a:pt x="341" y="332"/>
                  <a:pt x="331" y="342"/>
                  <a:pt x="319" y="342"/>
                </a:cubicBezTo>
                <a:lnTo>
                  <a:pt x="22" y="342"/>
                </a:lnTo>
                <a:cubicBezTo>
                  <a:pt x="10" y="342"/>
                  <a:pt x="0" y="332"/>
                  <a:pt x="0" y="319"/>
                </a:cubicBezTo>
                <a:lnTo>
                  <a:pt x="0" y="23"/>
                </a:lnTo>
                <a:cubicBezTo>
                  <a:pt x="0" y="10"/>
                  <a:pt x="10" y="0"/>
                  <a:pt x="22"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20" name="图片 19" descr="logo3">
            <a:extLst>
              <a:ext uri="{FF2B5EF4-FFF2-40B4-BE49-F238E27FC236}">
                <a16:creationId xmlns:a16="http://schemas.microsoft.com/office/drawing/2014/main" id="{779D2A2A-4108-8283-34F7-F94806D5E353}"/>
              </a:ext>
            </a:extLst>
          </p:cNvPr>
          <p:cNvPicPr>
            <a:picLocks noChangeAspect="1"/>
          </p:cNvPicPr>
          <p:nvPr/>
        </p:nvPicPr>
        <p:blipFill>
          <a:blip r:embed="rId5"/>
          <a:stretch>
            <a:fillRect/>
          </a:stretch>
        </p:blipFill>
        <p:spPr>
          <a:xfrm>
            <a:off x="8186613" y="224501"/>
            <a:ext cx="2952328" cy="507288"/>
          </a:xfrm>
          <a:prstGeom prst="rect">
            <a:avLst/>
          </a:prstGeom>
        </p:spPr>
      </p:pic>
      <p:pic>
        <p:nvPicPr>
          <p:cNvPr id="25" name="图片 24">
            <a:extLst>
              <a:ext uri="{FF2B5EF4-FFF2-40B4-BE49-F238E27FC236}">
                <a16:creationId xmlns:a16="http://schemas.microsoft.com/office/drawing/2014/main" id="{FF1FEF0E-B4C3-44CF-209D-BE4BF5B193BA}"/>
              </a:ext>
            </a:extLst>
          </p:cNvPr>
          <p:cNvPicPr>
            <a:picLocks noChangeAspect="1"/>
          </p:cNvPicPr>
          <p:nvPr/>
        </p:nvPicPr>
        <p:blipFill>
          <a:blip r:embed="rId6"/>
          <a:stretch>
            <a:fillRect/>
          </a:stretch>
        </p:blipFill>
        <p:spPr>
          <a:xfrm>
            <a:off x="11327657" y="76137"/>
            <a:ext cx="835393" cy="835393"/>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0-#ppt_w/2"/>
                                          </p:val>
                                        </p:tav>
                                        <p:tav tm="100000">
                                          <p:val>
                                            <p:strVal val="#ppt_x"/>
                                          </p:val>
                                        </p:tav>
                                      </p:tavLst>
                                    </p:anim>
                                    <p:anim calcmode="lin" valueType="num">
                                      <p:cBhvr additive="base">
                                        <p:cTn id="12" dur="3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400"/>
                                        <p:tgtEl>
                                          <p:spTgt spid="9"/>
                                        </p:tgtEl>
                                      </p:cBhvr>
                                    </p:animEffect>
                                  </p:childTnLst>
                                </p:cTn>
                              </p:par>
                            </p:childTnLst>
                          </p:cTn>
                        </p:par>
                        <p:par>
                          <p:cTn id="17" fill="hold">
                            <p:stCondLst>
                              <p:cond delay="800"/>
                            </p:stCondLst>
                            <p:childTnLst>
                              <p:par>
                                <p:cTn id="18" presetID="31"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400" fill="hold"/>
                                        <p:tgtEl>
                                          <p:spTgt spid="3"/>
                                        </p:tgtEl>
                                        <p:attrNameLst>
                                          <p:attrName>ppt_w</p:attrName>
                                        </p:attrNameLst>
                                      </p:cBhvr>
                                      <p:tavLst>
                                        <p:tav tm="0">
                                          <p:val>
                                            <p:fltVal val="0"/>
                                          </p:val>
                                        </p:tav>
                                        <p:tav tm="100000">
                                          <p:val>
                                            <p:strVal val="#ppt_w"/>
                                          </p:val>
                                        </p:tav>
                                      </p:tavLst>
                                    </p:anim>
                                    <p:anim calcmode="lin" valueType="num">
                                      <p:cBhvr>
                                        <p:cTn id="21" dur="400" fill="hold"/>
                                        <p:tgtEl>
                                          <p:spTgt spid="3"/>
                                        </p:tgtEl>
                                        <p:attrNameLst>
                                          <p:attrName>ppt_h</p:attrName>
                                        </p:attrNameLst>
                                      </p:cBhvr>
                                      <p:tavLst>
                                        <p:tav tm="0">
                                          <p:val>
                                            <p:fltVal val="0"/>
                                          </p:val>
                                        </p:tav>
                                        <p:tav tm="100000">
                                          <p:val>
                                            <p:strVal val="#ppt_h"/>
                                          </p:val>
                                        </p:tav>
                                      </p:tavLst>
                                    </p:anim>
                                    <p:anim calcmode="lin" valueType="num">
                                      <p:cBhvr>
                                        <p:cTn id="22" dur="400" fill="hold"/>
                                        <p:tgtEl>
                                          <p:spTgt spid="3"/>
                                        </p:tgtEl>
                                        <p:attrNameLst>
                                          <p:attrName>style.rotation</p:attrName>
                                        </p:attrNameLst>
                                      </p:cBhvr>
                                      <p:tavLst>
                                        <p:tav tm="0">
                                          <p:val>
                                            <p:fltVal val="90"/>
                                          </p:val>
                                        </p:tav>
                                        <p:tav tm="100000">
                                          <p:val>
                                            <p:fltVal val="0"/>
                                          </p:val>
                                        </p:tav>
                                      </p:tavLst>
                                    </p:anim>
                                    <p:animEffect transition="in" filter="fade">
                                      <p:cBhvr>
                                        <p:cTn id="23" dur="400"/>
                                        <p:tgtEl>
                                          <p:spTgt spid="3"/>
                                        </p:tgtEl>
                                      </p:cBhvr>
                                    </p:animEffect>
                                  </p:childTnLst>
                                </p:cTn>
                              </p:par>
                            </p:childTnLst>
                          </p:cTn>
                        </p:par>
                        <p:par>
                          <p:cTn id="24" fill="hold">
                            <p:stCondLst>
                              <p:cond delay="120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par>
                          <p:cTn id="28" fill="hold">
                            <p:stCondLst>
                              <p:cond delay="17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600"/>
                                        <p:tgtEl>
                                          <p:spTgt spid="8"/>
                                        </p:tgtEl>
                                      </p:cBhvr>
                                    </p:animEffect>
                                    <p:anim calcmode="lin" valueType="num">
                                      <p:cBhvr>
                                        <p:cTn id="32" dur="600" fill="hold"/>
                                        <p:tgtEl>
                                          <p:spTgt spid="8"/>
                                        </p:tgtEl>
                                        <p:attrNameLst>
                                          <p:attrName>ppt_x</p:attrName>
                                        </p:attrNameLst>
                                      </p:cBhvr>
                                      <p:tavLst>
                                        <p:tav tm="0">
                                          <p:val>
                                            <p:strVal val="#ppt_x"/>
                                          </p:val>
                                        </p:tav>
                                        <p:tav tm="100000">
                                          <p:val>
                                            <p:strVal val="#ppt_x"/>
                                          </p:val>
                                        </p:tav>
                                      </p:tavLst>
                                    </p:anim>
                                    <p:anim calcmode="lin" valueType="num">
                                      <p:cBhvr>
                                        <p:cTn id="33" dur="6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300"/>
                            </p:stCondLst>
                            <p:childTnLst>
                              <p:par>
                                <p:cTn id="35" presetID="47"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400"/>
                                        <p:tgtEl>
                                          <p:spTgt spid="15"/>
                                        </p:tgtEl>
                                      </p:cBhvr>
                                    </p:animEffect>
                                    <p:anim calcmode="lin" valueType="num">
                                      <p:cBhvr>
                                        <p:cTn id="38" dur="400" fill="hold"/>
                                        <p:tgtEl>
                                          <p:spTgt spid="15"/>
                                        </p:tgtEl>
                                        <p:attrNameLst>
                                          <p:attrName>ppt_x</p:attrName>
                                        </p:attrNameLst>
                                      </p:cBhvr>
                                      <p:tavLst>
                                        <p:tav tm="0">
                                          <p:val>
                                            <p:strVal val="#ppt_x"/>
                                          </p:val>
                                        </p:tav>
                                        <p:tav tm="100000">
                                          <p:val>
                                            <p:strVal val="#ppt_x"/>
                                          </p:val>
                                        </p:tav>
                                      </p:tavLst>
                                    </p:anim>
                                    <p:anim calcmode="lin" valueType="num">
                                      <p:cBhvr>
                                        <p:cTn id="39" dur="4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2700"/>
                            </p:stCondLst>
                            <p:childTnLst>
                              <p:par>
                                <p:cTn id="41" presetID="2" presetClass="entr" presetSubtype="9"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10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20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0-#ppt_h/2"/>
                                          </p:val>
                                        </p:tav>
                                        <p:tav tm="100000">
                                          <p:val>
                                            <p:strVal val="#ppt_y"/>
                                          </p:val>
                                        </p:tav>
                                      </p:tavLst>
                                    </p:anim>
                                  </p:childTnLst>
                                </p:cTn>
                              </p:par>
                              <p:par>
                                <p:cTn id="53" presetID="2" presetClass="entr" presetSubtype="9" fill="hold" grpId="0" nodeType="withEffect">
                                  <p:stCondLst>
                                    <p:cond delay="30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0-#ppt_w/2"/>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31" presetClass="entr" presetSubtype="0" fill="hold" nodeType="withEffect">
                                  <p:stCondLst>
                                    <p:cond delay="0"/>
                                  </p:stCondLst>
                                  <p:childTnLst>
                                    <p:set>
                                      <p:cBhvr>
                                        <p:cTn id="58" dur="1" fill="hold">
                                          <p:stCondLst>
                                            <p:cond delay="0"/>
                                          </p:stCondLst>
                                        </p:cTn>
                                        <p:tgtEl>
                                          <p:spTgt spid="19466"/>
                                        </p:tgtEl>
                                        <p:attrNameLst>
                                          <p:attrName>style.visibility</p:attrName>
                                        </p:attrNameLst>
                                      </p:cBhvr>
                                      <p:to>
                                        <p:strVal val="visible"/>
                                      </p:to>
                                    </p:set>
                                    <p:anim calcmode="lin" valueType="num">
                                      <p:cBhvr>
                                        <p:cTn id="59" dur="1000" fill="hold"/>
                                        <p:tgtEl>
                                          <p:spTgt spid="19466"/>
                                        </p:tgtEl>
                                        <p:attrNameLst>
                                          <p:attrName>ppt_w</p:attrName>
                                        </p:attrNameLst>
                                      </p:cBhvr>
                                      <p:tavLst>
                                        <p:tav tm="0">
                                          <p:val>
                                            <p:fltVal val="0"/>
                                          </p:val>
                                        </p:tav>
                                        <p:tav tm="100000">
                                          <p:val>
                                            <p:strVal val="#ppt_w"/>
                                          </p:val>
                                        </p:tav>
                                      </p:tavLst>
                                    </p:anim>
                                    <p:anim calcmode="lin" valueType="num">
                                      <p:cBhvr>
                                        <p:cTn id="60" dur="1000" fill="hold"/>
                                        <p:tgtEl>
                                          <p:spTgt spid="19466"/>
                                        </p:tgtEl>
                                        <p:attrNameLst>
                                          <p:attrName>ppt_h</p:attrName>
                                        </p:attrNameLst>
                                      </p:cBhvr>
                                      <p:tavLst>
                                        <p:tav tm="0">
                                          <p:val>
                                            <p:fltVal val="0"/>
                                          </p:val>
                                        </p:tav>
                                        <p:tav tm="100000">
                                          <p:val>
                                            <p:strVal val="#ppt_h"/>
                                          </p:val>
                                        </p:tav>
                                      </p:tavLst>
                                    </p:anim>
                                    <p:anim calcmode="lin" valueType="num">
                                      <p:cBhvr>
                                        <p:cTn id="61" dur="1000" fill="hold"/>
                                        <p:tgtEl>
                                          <p:spTgt spid="19466"/>
                                        </p:tgtEl>
                                        <p:attrNameLst>
                                          <p:attrName>style.rotation</p:attrName>
                                        </p:attrNameLst>
                                      </p:cBhvr>
                                      <p:tavLst>
                                        <p:tav tm="0">
                                          <p:val>
                                            <p:fltVal val="90"/>
                                          </p:val>
                                        </p:tav>
                                        <p:tav tm="100000">
                                          <p:val>
                                            <p:fltVal val="0"/>
                                          </p:val>
                                        </p:tav>
                                      </p:tavLst>
                                    </p:anim>
                                    <p:animEffect transition="in" filter="fade">
                                      <p:cBhvr>
                                        <p:cTn id="62" dur="10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7" grpId="0" animBg="1"/>
      <p:bldP spid="8" grpId="0"/>
      <p:bldP spid="9"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0" y="223838"/>
            <a:ext cx="357188" cy="647700"/>
          </a:xfrm>
          <a:custGeom>
            <a:avLst/>
            <a:gdLst>
              <a:gd name="T0" fmla="*/ 0 w 519"/>
              <a:gd name="T1" fmla="*/ 2147483647 h 1050"/>
              <a:gd name="T2" fmla="*/ 2147483647 w 519"/>
              <a:gd name="T3" fmla="*/ 2147483647 h 1050"/>
              <a:gd name="T4" fmla="*/ 2147483647 w 519"/>
              <a:gd name="T5" fmla="*/ 2147483647 h 1050"/>
              <a:gd name="T6" fmla="*/ 0 w 519"/>
              <a:gd name="T7" fmla="*/ 0 h 1050"/>
              <a:gd name="T8" fmla="*/ 0 w 519"/>
              <a:gd name="T9" fmla="*/ 2147483647 h 1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1050">
                <a:moveTo>
                  <a:pt x="0" y="1050"/>
                </a:moveTo>
                <a:lnTo>
                  <a:pt x="510" y="540"/>
                </a:lnTo>
                <a:cubicBezTo>
                  <a:pt x="519" y="532"/>
                  <a:pt x="519" y="518"/>
                  <a:pt x="510" y="510"/>
                </a:cubicBezTo>
                <a:lnTo>
                  <a:pt x="0" y="0"/>
                </a:lnTo>
                <a:lnTo>
                  <a:pt x="0" y="1050"/>
                </a:lnTo>
                <a:close/>
              </a:path>
            </a:pathLst>
          </a:custGeom>
          <a:solidFill>
            <a:srgbClr val="57646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6"/>
          <p:cNvSpPr/>
          <p:nvPr/>
        </p:nvSpPr>
        <p:spPr bwMode="auto">
          <a:xfrm>
            <a:off x="0" y="63500"/>
            <a:ext cx="355600" cy="647700"/>
          </a:xfrm>
          <a:custGeom>
            <a:avLst/>
            <a:gdLst>
              <a:gd name="T0" fmla="*/ 0 w 518"/>
              <a:gd name="T1" fmla="*/ 2147483647 h 1051"/>
              <a:gd name="T2" fmla="*/ 2147483647 w 518"/>
              <a:gd name="T3" fmla="*/ 2147483647 h 1051"/>
              <a:gd name="T4" fmla="*/ 2147483647 w 518"/>
              <a:gd name="T5" fmla="*/ 2147483647 h 1051"/>
              <a:gd name="T6" fmla="*/ 0 w 518"/>
              <a:gd name="T7" fmla="*/ 0 h 1051"/>
              <a:gd name="T8" fmla="*/ 0 w 518"/>
              <a:gd name="T9" fmla="*/ 2147483647 h 10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051">
                <a:moveTo>
                  <a:pt x="0" y="1051"/>
                </a:moveTo>
                <a:lnTo>
                  <a:pt x="508" y="543"/>
                </a:lnTo>
                <a:cubicBezTo>
                  <a:pt x="518" y="533"/>
                  <a:pt x="518" y="518"/>
                  <a:pt x="508" y="508"/>
                </a:cubicBezTo>
                <a:lnTo>
                  <a:pt x="0" y="0"/>
                </a:lnTo>
                <a:lnTo>
                  <a:pt x="0" y="105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矩形 6"/>
          <p:cNvSpPr/>
          <p:nvPr/>
        </p:nvSpPr>
        <p:spPr bwMode="auto">
          <a:xfrm>
            <a:off x="481756" y="871538"/>
            <a:ext cx="11377266" cy="5293766"/>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latin typeface="Arial" panose="020B0604020202020204" pitchFamily="34" charset="0"/>
              <a:ea typeface="宋体" panose="02010600030101010101" pitchFamily="2" charset="-122"/>
            </a:endParaRPr>
          </a:p>
        </p:txBody>
      </p:sp>
      <p:sp>
        <p:nvSpPr>
          <p:cNvPr id="8" name="矩形 7"/>
          <p:cNvSpPr/>
          <p:nvPr/>
        </p:nvSpPr>
        <p:spPr>
          <a:xfrm>
            <a:off x="1475614" y="2057887"/>
            <a:ext cx="5322888" cy="2554545"/>
          </a:xfrm>
          <a:prstGeom prst="rect">
            <a:avLst/>
          </a:prstGeom>
        </p:spPr>
        <p:txBody>
          <a:bodyPr>
            <a:spAutoFit/>
          </a:bodyPr>
          <a:lstStyle/>
          <a:p>
            <a:pPr eaLnBrk="1" hangingPunct="1"/>
            <a:r>
              <a:rPr lang="zh-CN" altLang="en-US" sz="3200" dirty="0">
                <a:latin typeface="+mn-ea"/>
                <a:ea typeface="+mn-ea"/>
              </a:rPr>
              <a:t>网络交友需谨慎，千万不要被“高额利润”所诱惑，凡是以“知道网站漏洞、内幕消息、稳赚不赔”为由带你投资或赌博的，都是诈骗</a:t>
            </a:r>
            <a:r>
              <a:rPr lang="en-US" altLang="zh-CN" sz="3200" dirty="0">
                <a:latin typeface="+mn-ea"/>
                <a:ea typeface="+mn-ea"/>
              </a:rPr>
              <a:t>!</a:t>
            </a:r>
            <a:endParaRPr lang="zh-CN" altLang="en-US" sz="3200" dirty="0">
              <a:latin typeface="+mn-ea"/>
              <a:ea typeface="+mn-ea"/>
            </a:endParaRPr>
          </a:p>
        </p:txBody>
      </p:sp>
      <p:sp>
        <p:nvSpPr>
          <p:cNvPr id="9" name="矩形 8"/>
          <p:cNvSpPr>
            <a:spLocks noChangeArrowheads="1"/>
          </p:cNvSpPr>
          <p:nvPr/>
        </p:nvSpPr>
        <p:spPr bwMode="auto">
          <a:xfrm>
            <a:off x="481756" y="223838"/>
            <a:ext cx="11377265" cy="534988"/>
          </a:xfrm>
          <a:prstGeom prst="rect">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nvGrpSpPr>
          <p:cNvPr id="3" name="组合 2"/>
          <p:cNvGrpSpPr/>
          <p:nvPr/>
        </p:nvGrpSpPr>
        <p:grpSpPr bwMode="auto">
          <a:xfrm>
            <a:off x="783174" y="267824"/>
            <a:ext cx="2527300" cy="461665"/>
            <a:chOff x="6235085" y="1173661"/>
            <a:chExt cx="2528093" cy="461368"/>
          </a:xfrm>
        </p:grpSpPr>
        <p:sp>
          <p:nvSpPr>
            <p:cNvPr id="12300" name="矩形 10"/>
            <p:cNvSpPr>
              <a:spLocks noChangeArrowheads="1"/>
            </p:cNvSpPr>
            <p:nvPr/>
          </p:nvSpPr>
          <p:spPr bwMode="auto">
            <a:xfrm>
              <a:off x="6692395" y="1173661"/>
              <a:ext cx="2070783" cy="46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solidFill>
                    <a:schemeClr val="accent2"/>
                  </a:solidFill>
                  <a:latin typeface="微软雅黑" panose="020B0503020204020204" pitchFamily="34" charset="-122"/>
                </a:rPr>
                <a:t>案例提醒</a:t>
              </a:r>
            </a:p>
          </p:txBody>
        </p:sp>
        <p:grpSp>
          <p:nvGrpSpPr>
            <p:cNvPr id="12301" name="组合 13"/>
            <p:cNvGrpSpPr/>
            <p:nvPr/>
          </p:nvGrpSpPr>
          <p:grpSpPr bwMode="auto">
            <a:xfrm>
              <a:off x="6235085" y="1187698"/>
              <a:ext cx="409844" cy="409842"/>
              <a:chOff x="1381389" y="1240733"/>
              <a:chExt cx="409844" cy="409842"/>
            </a:xfrm>
          </p:grpSpPr>
          <p:sp>
            <p:nvSpPr>
              <p:cNvPr id="12302" name="椭圆 14"/>
              <p:cNvSpPr>
                <a:spLocks noChangeArrowheads="1"/>
              </p:cNvSpPr>
              <p:nvPr/>
            </p:nvSpPr>
            <p:spPr bwMode="auto">
              <a:xfrm>
                <a:off x="1381389" y="1240733"/>
                <a:ext cx="409844" cy="40984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2303" name="Freeform 5"/>
              <p:cNvSpPr>
                <a:spLocks noEditPoints="1"/>
              </p:cNvSpPr>
              <p:nvPr/>
            </p:nvSpPr>
            <p:spPr bwMode="auto">
              <a:xfrm>
                <a:off x="1423399" y="1321039"/>
                <a:ext cx="301429" cy="249230"/>
              </a:xfrm>
              <a:custGeom>
                <a:avLst/>
                <a:gdLst>
                  <a:gd name="T0" fmla="*/ 2147483647 w 1753"/>
                  <a:gd name="T1" fmla="*/ 2147483647 h 1464"/>
                  <a:gd name="T2" fmla="*/ 2147483647 w 1753"/>
                  <a:gd name="T3" fmla="*/ 2147483647 h 1464"/>
                  <a:gd name="T4" fmla="*/ 2147483647 w 1753"/>
                  <a:gd name="T5" fmla="*/ 2147483647 h 1464"/>
                  <a:gd name="T6" fmla="*/ 2147483647 w 1753"/>
                  <a:gd name="T7" fmla="*/ 2147483647 h 1464"/>
                  <a:gd name="T8" fmla="*/ 2147483647 w 1753"/>
                  <a:gd name="T9" fmla="*/ 2147483647 h 1464"/>
                  <a:gd name="T10" fmla="*/ 2147483647 w 1753"/>
                  <a:gd name="T11" fmla="*/ 2147483647 h 1464"/>
                  <a:gd name="T12" fmla="*/ 2147483647 w 1753"/>
                  <a:gd name="T13" fmla="*/ 2147483647 h 1464"/>
                  <a:gd name="T14" fmla="*/ 2147483647 w 1753"/>
                  <a:gd name="T15" fmla="*/ 2147483647 h 1464"/>
                  <a:gd name="T16" fmla="*/ 2147483647 w 1753"/>
                  <a:gd name="T17" fmla="*/ 2147483647 h 1464"/>
                  <a:gd name="T18" fmla="*/ 2147483647 w 1753"/>
                  <a:gd name="T19" fmla="*/ 2147483647 h 1464"/>
                  <a:gd name="T20" fmla="*/ 2147483647 w 1753"/>
                  <a:gd name="T21" fmla="*/ 2147483647 h 1464"/>
                  <a:gd name="T22" fmla="*/ 2147483647 w 1753"/>
                  <a:gd name="T23" fmla="*/ 2147483647 h 1464"/>
                  <a:gd name="T24" fmla="*/ 2147483647 w 1753"/>
                  <a:gd name="T25" fmla="*/ 2147483647 h 1464"/>
                  <a:gd name="T26" fmla="*/ 2147483647 w 1753"/>
                  <a:gd name="T27" fmla="*/ 2147483647 h 1464"/>
                  <a:gd name="T28" fmla="*/ 2147483647 w 1753"/>
                  <a:gd name="T29" fmla="*/ 2147483647 h 1464"/>
                  <a:gd name="T30" fmla="*/ 2147483647 w 1753"/>
                  <a:gd name="T31" fmla="*/ 2147483647 h 1464"/>
                  <a:gd name="T32" fmla="*/ 2147483647 w 1753"/>
                  <a:gd name="T33" fmla="*/ 2147483647 h 1464"/>
                  <a:gd name="T34" fmla="*/ 2147483647 w 1753"/>
                  <a:gd name="T35" fmla="*/ 2147483647 h 1464"/>
                  <a:gd name="T36" fmla="*/ 2147483647 w 1753"/>
                  <a:gd name="T37" fmla="*/ 2147483647 h 1464"/>
                  <a:gd name="T38" fmla="*/ 2147483647 w 1753"/>
                  <a:gd name="T39" fmla="*/ 2147483647 h 1464"/>
                  <a:gd name="T40" fmla="*/ 2147483647 w 1753"/>
                  <a:gd name="T41" fmla="*/ 2147483647 h 1464"/>
                  <a:gd name="T42" fmla="*/ 2147483647 w 1753"/>
                  <a:gd name="T43" fmla="*/ 2147483647 h 1464"/>
                  <a:gd name="T44" fmla="*/ 2147483647 w 1753"/>
                  <a:gd name="T45" fmla="*/ 2147483647 h 1464"/>
                  <a:gd name="T46" fmla="*/ 2147483647 w 1753"/>
                  <a:gd name="T47" fmla="*/ 2147483647 h 1464"/>
                  <a:gd name="T48" fmla="*/ 2147483647 w 1753"/>
                  <a:gd name="T49" fmla="*/ 2147483647 h 1464"/>
                  <a:gd name="T50" fmla="*/ 2147483647 w 1753"/>
                  <a:gd name="T51" fmla="*/ 2147483647 h 1464"/>
                  <a:gd name="T52" fmla="*/ 2147483647 w 1753"/>
                  <a:gd name="T53" fmla="*/ 2147483647 h 1464"/>
                  <a:gd name="T54" fmla="*/ 2147483647 w 1753"/>
                  <a:gd name="T55" fmla="*/ 0 h 1464"/>
                  <a:gd name="T56" fmla="*/ 0 w 1753"/>
                  <a:gd name="T57" fmla="*/ 2147483647 h 1464"/>
                  <a:gd name="T58" fmla="*/ 2147483647 w 1753"/>
                  <a:gd name="T59" fmla="*/ 2147483647 h 1464"/>
                  <a:gd name="T60" fmla="*/ 2147483647 w 1753"/>
                  <a:gd name="T61" fmla="*/ 2147483647 h 1464"/>
                  <a:gd name="T62" fmla="*/ 2147483647 w 1753"/>
                  <a:gd name="T63" fmla="*/ 2147483647 h 1464"/>
                  <a:gd name="T64" fmla="*/ 2147483647 w 1753"/>
                  <a:gd name="T65" fmla="*/ 2147483647 h 1464"/>
                  <a:gd name="T66" fmla="*/ 2147483647 w 1753"/>
                  <a:gd name="T67" fmla="*/ 2147483647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3" h="1464">
                    <a:moveTo>
                      <a:pt x="487" y="542"/>
                    </a:moveTo>
                    <a:lnTo>
                      <a:pt x="1638" y="542"/>
                    </a:lnTo>
                    <a:lnTo>
                      <a:pt x="1638" y="1348"/>
                    </a:lnTo>
                    <a:lnTo>
                      <a:pt x="487" y="1348"/>
                    </a:lnTo>
                    <a:lnTo>
                      <a:pt x="487" y="542"/>
                    </a:lnTo>
                    <a:close/>
                    <a:moveTo>
                      <a:pt x="741" y="890"/>
                    </a:moveTo>
                    <a:cubicBezTo>
                      <a:pt x="801" y="890"/>
                      <a:pt x="850" y="841"/>
                      <a:pt x="850" y="781"/>
                    </a:cubicBezTo>
                    <a:cubicBezTo>
                      <a:pt x="850" y="721"/>
                      <a:pt x="801" y="672"/>
                      <a:pt x="741" y="672"/>
                    </a:cubicBezTo>
                    <a:cubicBezTo>
                      <a:pt x="680" y="672"/>
                      <a:pt x="632" y="721"/>
                      <a:pt x="632" y="781"/>
                    </a:cubicBezTo>
                    <a:cubicBezTo>
                      <a:pt x="632" y="841"/>
                      <a:pt x="680" y="890"/>
                      <a:pt x="741" y="890"/>
                    </a:cubicBezTo>
                    <a:close/>
                    <a:moveTo>
                      <a:pt x="1411" y="854"/>
                    </a:moveTo>
                    <a:lnTo>
                      <a:pt x="1319" y="885"/>
                    </a:lnTo>
                    <a:lnTo>
                      <a:pt x="1239" y="734"/>
                    </a:lnTo>
                    <a:lnTo>
                      <a:pt x="981" y="1106"/>
                    </a:lnTo>
                    <a:lnTo>
                      <a:pt x="843" y="1017"/>
                    </a:lnTo>
                    <a:lnTo>
                      <a:pt x="626" y="1253"/>
                    </a:lnTo>
                    <a:lnTo>
                      <a:pt x="1534" y="1253"/>
                    </a:lnTo>
                    <a:lnTo>
                      <a:pt x="1411" y="854"/>
                    </a:lnTo>
                    <a:close/>
                    <a:moveTo>
                      <a:pt x="149" y="562"/>
                    </a:moveTo>
                    <a:lnTo>
                      <a:pt x="372" y="476"/>
                    </a:lnTo>
                    <a:lnTo>
                      <a:pt x="372" y="1142"/>
                    </a:lnTo>
                    <a:lnTo>
                      <a:pt x="149" y="562"/>
                    </a:lnTo>
                    <a:close/>
                    <a:moveTo>
                      <a:pt x="1330" y="427"/>
                    </a:moveTo>
                    <a:lnTo>
                      <a:pt x="500" y="427"/>
                    </a:lnTo>
                    <a:lnTo>
                      <a:pt x="1223" y="149"/>
                    </a:lnTo>
                    <a:lnTo>
                      <a:pt x="1330" y="427"/>
                    </a:lnTo>
                    <a:close/>
                    <a:moveTo>
                      <a:pt x="1453" y="427"/>
                    </a:moveTo>
                    <a:lnTo>
                      <a:pt x="1289" y="0"/>
                    </a:lnTo>
                    <a:lnTo>
                      <a:pt x="0" y="496"/>
                    </a:lnTo>
                    <a:lnTo>
                      <a:pt x="372" y="1463"/>
                    </a:lnTo>
                    <a:lnTo>
                      <a:pt x="372" y="1464"/>
                    </a:lnTo>
                    <a:lnTo>
                      <a:pt x="1753" y="1464"/>
                    </a:lnTo>
                    <a:lnTo>
                      <a:pt x="1753" y="427"/>
                    </a:lnTo>
                    <a:lnTo>
                      <a:pt x="1453" y="42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pic>
        <p:nvPicPr>
          <p:cNvPr id="19" name="图片 18"/>
          <p:cNvPicPr>
            <a:picLocks noChangeAspect="1"/>
          </p:cNvPicPr>
          <p:nvPr/>
        </p:nvPicPr>
        <p:blipFill>
          <a:blip r:embed="rId3" cstate="email"/>
          <a:srcRect/>
          <a:stretch>
            <a:fillRect/>
          </a:stretch>
        </p:blipFill>
        <p:spPr bwMode="auto">
          <a:xfrm>
            <a:off x="-33560" y="4725144"/>
            <a:ext cx="2103565" cy="2023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D8DA1A90-5565-2291-7A35-8E1F69A673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74686" y="1943894"/>
            <a:ext cx="4762500" cy="3294062"/>
          </a:xfrm>
          <a:prstGeom prst="rect">
            <a:avLst/>
          </a:prstGeom>
        </p:spPr>
      </p:pic>
      <p:pic>
        <p:nvPicPr>
          <p:cNvPr id="14" name="图片 13" descr="logo3">
            <a:extLst>
              <a:ext uri="{FF2B5EF4-FFF2-40B4-BE49-F238E27FC236}">
                <a16:creationId xmlns:a16="http://schemas.microsoft.com/office/drawing/2014/main" id="{E0B7F70D-9B4E-00A3-C535-BCCC7F176FD8}"/>
              </a:ext>
            </a:extLst>
          </p:cNvPr>
          <p:cNvPicPr>
            <a:picLocks noChangeAspect="1"/>
          </p:cNvPicPr>
          <p:nvPr/>
        </p:nvPicPr>
        <p:blipFill>
          <a:blip r:embed="rId5"/>
          <a:stretch>
            <a:fillRect/>
          </a:stretch>
        </p:blipFill>
        <p:spPr>
          <a:xfrm>
            <a:off x="8186613" y="233279"/>
            <a:ext cx="2952328" cy="507288"/>
          </a:xfrm>
          <a:prstGeom prst="rect">
            <a:avLst/>
          </a:prstGeom>
        </p:spPr>
      </p:pic>
      <p:pic>
        <p:nvPicPr>
          <p:cNvPr id="15" name="图片 14">
            <a:extLst>
              <a:ext uri="{FF2B5EF4-FFF2-40B4-BE49-F238E27FC236}">
                <a16:creationId xmlns:a16="http://schemas.microsoft.com/office/drawing/2014/main" id="{6A98DCA5-E9DE-ADA7-0018-10AA0C082331}"/>
              </a:ext>
            </a:extLst>
          </p:cNvPr>
          <p:cNvPicPr>
            <a:picLocks noChangeAspect="1"/>
          </p:cNvPicPr>
          <p:nvPr/>
        </p:nvPicPr>
        <p:blipFill>
          <a:blip r:embed="rId6"/>
          <a:stretch>
            <a:fillRect/>
          </a:stretch>
        </p:blipFill>
        <p:spPr>
          <a:xfrm>
            <a:off x="11327657" y="84915"/>
            <a:ext cx="835393" cy="835393"/>
          </a:xfrm>
          <a:prstGeom prst="rect">
            <a:avLst/>
          </a:prstGeom>
        </p:spPr>
      </p:pic>
    </p:spTree>
    <p:extLst>
      <p:ext uri="{BB962C8B-B14F-4D97-AF65-F5344CB8AC3E}">
        <p14:creationId xmlns:p14="http://schemas.microsoft.com/office/powerpoint/2010/main" val="210356216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0-#ppt_w/2"/>
                                          </p:val>
                                        </p:tav>
                                        <p:tav tm="100000">
                                          <p:val>
                                            <p:strVal val="#ppt_x"/>
                                          </p:val>
                                        </p:tav>
                                      </p:tavLst>
                                    </p:anim>
                                    <p:anim calcmode="lin" valueType="num">
                                      <p:cBhvr additive="base">
                                        <p:cTn id="12" dur="3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47"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400"/>
                                        <p:tgtEl>
                                          <p:spTgt spid="19"/>
                                        </p:tgtEl>
                                      </p:cBhvr>
                                    </p:animEffect>
                                    <p:anim calcmode="lin" valueType="num">
                                      <p:cBhvr>
                                        <p:cTn id="17" dur="400" fill="hold"/>
                                        <p:tgtEl>
                                          <p:spTgt spid="19"/>
                                        </p:tgtEl>
                                        <p:attrNameLst>
                                          <p:attrName>ppt_x</p:attrName>
                                        </p:attrNameLst>
                                      </p:cBhvr>
                                      <p:tavLst>
                                        <p:tav tm="0">
                                          <p:val>
                                            <p:strVal val="#ppt_x"/>
                                          </p:val>
                                        </p:tav>
                                        <p:tav tm="100000">
                                          <p:val>
                                            <p:strVal val="#ppt_x"/>
                                          </p:val>
                                        </p:tav>
                                      </p:tavLst>
                                    </p:anim>
                                    <p:anim calcmode="lin" valueType="num">
                                      <p:cBhvr>
                                        <p:cTn id="18" dur="4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8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400"/>
                                        <p:tgtEl>
                                          <p:spTgt spid="9"/>
                                        </p:tgtEl>
                                      </p:cBhvr>
                                    </p:animEffect>
                                  </p:childTnLst>
                                </p:cTn>
                              </p:par>
                            </p:childTnLst>
                          </p:cTn>
                        </p:par>
                        <p:par>
                          <p:cTn id="23" fill="hold">
                            <p:stCondLst>
                              <p:cond delay="1200"/>
                            </p:stCondLst>
                            <p:childTnLst>
                              <p:par>
                                <p:cTn id="24" presetID="3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400" fill="hold"/>
                                        <p:tgtEl>
                                          <p:spTgt spid="3"/>
                                        </p:tgtEl>
                                        <p:attrNameLst>
                                          <p:attrName>ppt_w</p:attrName>
                                        </p:attrNameLst>
                                      </p:cBhvr>
                                      <p:tavLst>
                                        <p:tav tm="0">
                                          <p:val>
                                            <p:fltVal val="0"/>
                                          </p:val>
                                        </p:tav>
                                        <p:tav tm="100000">
                                          <p:val>
                                            <p:strVal val="#ppt_w"/>
                                          </p:val>
                                        </p:tav>
                                      </p:tavLst>
                                    </p:anim>
                                    <p:anim calcmode="lin" valueType="num">
                                      <p:cBhvr>
                                        <p:cTn id="27" dur="400" fill="hold"/>
                                        <p:tgtEl>
                                          <p:spTgt spid="3"/>
                                        </p:tgtEl>
                                        <p:attrNameLst>
                                          <p:attrName>ppt_h</p:attrName>
                                        </p:attrNameLst>
                                      </p:cBhvr>
                                      <p:tavLst>
                                        <p:tav tm="0">
                                          <p:val>
                                            <p:fltVal val="0"/>
                                          </p:val>
                                        </p:tav>
                                        <p:tav tm="100000">
                                          <p:val>
                                            <p:strVal val="#ppt_h"/>
                                          </p:val>
                                        </p:tav>
                                      </p:tavLst>
                                    </p:anim>
                                    <p:anim calcmode="lin" valueType="num">
                                      <p:cBhvr>
                                        <p:cTn id="28" dur="400" fill="hold"/>
                                        <p:tgtEl>
                                          <p:spTgt spid="3"/>
                                        </p:tgtEl>
                                        <p:attrNameLst>
                                          <p:attrName>style.rotation</p:attrName>
                                        </p:attrNameLst>
                                      </p:cBhvr>
                                      <p:tavLst>
                                        <p:tav tm="0">
                                          <p:val>
                                            <p:fltVal val="90"/>
                                          </p:val>
                                        </p:tav>
                                        <p:tav tm="100000">
                                          <p:val>
                                            <p:fltVal val="0"/>
                                          </p:val>
                                        </p:tav>
                                      </p:tavLst>
                                    </p:anim>
                                    <p:animEffect transition="in" filter="fade">
                                      <p:cBhvr>
                                        <p:cTn id="29" dur="400"/>
                                        <p:tgtEl>
                                          <p:spTgt spid="3"/>
                                        </p:tgtEl>
                                      </p:cBhvr>
                                    </p:animEffect>
                                  </p:childTnLst>
                                </p:cTn>
                              </p:par>
                            </p:childTnLst>
                          </p:cTn>
                        </p:par>
                        <p:par>
                          <p:cTn id="30" fill="hold">
                            <p:stCondLst>
                              <p:cond delay="1600"/>
                            </p:stCondLst>
                            <p:childTnLst>
                              <p:par>
                                <p:cTn id="31" presetID="22" presetClass="entr" presetSubtype="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par>
                          <p:cTn id="34" fill="hold">
                            <p:stCondLst>
                              <p:cond delay="21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600"/>
                                        <p:tgtEl>
                                          <p:spTgt spid="8"/>
                                        </p:tgtEl>
                                      </p:cBhvr>
                                    </p:animEffect>
                                    <p:anim calcmode="lin" valueType="num">
                                      <p:cBhvr>
                                        <p:cTn id="38" dur="600" fill="hold"/>
                                        <p:tgtEl>
                                          <p:spTgt spid="8"/>
                                        </p:tgtEl>
                                        <p:attrNameLst>
                                          <p:attrName>ppt_x</p:attrName>
                                        </p:attrNameLst>
                                      </p:cBhvr>
                                      <p:tavLst>
                                        <p:tav tm="0">
                                          <p:val>
                                            <p:strVal val="#ppt_x"/>
                                          </p:val>
                                        </p:tav>
                                        <p:tav tm="100000">
                                          <p:val>
                                            <p:strVal val="#ppt_x"/>
                                          </p:val>
                                        </p:tav>
                                      </p:tavLst>
                                    </p:anim>
                                    <p:anim calcmode="lin" valueType="num">
                                      <p:cBhvr>
                                        <p:cTn id="39" dur="600" fill="hold"/>
                                        <p:tgtEl>
                                          <p:spTgt spid="8"/>
                                        </p:tgtEl>
                                        <p:attrNameLst>
                                          <p:attrName>ppt_y</p:attrName>
                                        </p:attrNameLst>
                                      </p:cBhvr>
                                      <p:tavLst>
                                        <p:tav tm="0">
                                          <p:val>
                                            <p:strVal val="#ppt_y+.1"/>
                                          </p:val>
                                        </p:tav>
                                        <p:tav tm="100000">
                                          <p:val>
                                            <p:strVal val="#ppt_y"/>
                                          </p:val>
                                        </p:tav>
                                      </p:tavLst>
                                    </p:anim>
                                  </p:childTnLst>
                                </p:cTn>
                              </p:par>
                              <p:par>
                                <p:cTn id="40" presetID="31"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anim calcmode="lin" valueType="num">
                                      <p:cBhvr>
                                        <p:cTn id="44" dur="1000" fill="hold"/>
                                        <p:tgtEl>
                                          <p:spTgt spid="4"/>
                                        </p:tgtEl>
                                        <p:attrNameLst>
                                          <p:attrName>style.rotation</p:attrName>
                                        </p:attrNameLst>
                                      </p:cBhvr>
                                      <p:tavLst>
                                        <p:tav tm="0">
                                          <p:val>
                                            <p:fltVal val="90"/>
                                          </p:val>
                                        </p:tav>
                                        <p:tav tm="100000">
                                          <p:val>
                                            <p:fltVal val="0"/>
                                          </p:val>
                                        </p:tav>
                                      </p:tavLst>
                                    </p:anim>
                                    <p:animEffect transition="in" filter="fade">
                                      <p:cBhvr>
                                        <p:cTn id="4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7" grpId="0" animBg="1"/>
      <p:bldP spid="8"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8771971f2a7c438cfc395e51151f1c4179d89"/>
  <p:tag name="ISPRING_ULTRA_SCORM_COURSE_ID" val="EF1D187D-C0BB-4A1D-AED0-48A0CD0D9FCA"/>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GFk6k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YWTqSLORUx7mAwAA3BAAACcAAAB1bml2ZXJzYWwvZmxhc2hfcHVibGlzaGluZ19zZXR0aW5ncy54bWzVWO9u2kgQ/85TrHzqx2LSJpcUGaIoAQWVQAqOrtXpFC3eAe9lvet611D66Z7mHqxPcrNeIFBIa9rjlBOKwLMzv/k/401w/ikRZAqZ5ko2vKNqzSMgI8W4nDS8u7D98swj2lDJqFASGp5UHjlvVoI0Hwmu4yEYg6yaIIzU9dQ0vNiYtO77s9msynWa2VMlcoP4uhqpxE8z0CANZH4q6By/zDwF7S0QSgDgX6LkQqxZqRASOKQbxXIBhDO0XHLrFBVtQXXs+Y5tRKOHSaZyyS6VUBnJJqOG98vZhf0seRzUFU9A2pjoJhIt2dQpY9xaQcWQfwYSA5/EaO7psUdmnJm44b2uvbIwyO5vwxTgzndqYS4VBkGaBX4ChjJqqHt0Cg18MnpJcCQ2lzThUYgnxAag4V2F98Nu56p13+uHreH9dXjTdTbsIRS23od7CIWdsNvah78s/PWH29ag2+m9vQ/7/W7YuX2UwohuBCTwNyMWYGRVnkWwClhg4jwZScoFFulXYdRgsMwFzSYQqjbHLI6p0OCRP1OYvMup4GaO3VDDbngASC90CpEZ2LQ1PJPl4D3COUA0DHO5qomTN6uaOD3bcN132h/d2mllQI2hUYzFg7TCtMBfJy3ZxkpuuGafyUgJtnIIkhGwHk1grSeGD1y2kfPII2NMgkBXLzJOhUe4QdejlbDOR9pwU/Ree52TIBYOCSA3w61QRDHN9EbEV1G3hR81f+8pA/oPFwpHeor1N5ULRuYqJ4I/ADGKYJrzBH/FQNabiYwzlRRU7HdDtOBo3JTDDNh5GUUfUEWSoyQOl1SAcRo+5vwzGcFYZYgLdIqjCOlcO/zqXsAp1foRlC5tfOFapNO7ar1/YR2kbEpltCc41gYkqTkIPp0TqcxSDsMR0VxDkRTGWXFWxrfqj6dB8yQXLs3/djLWoA+YksNo2Scx37WgtNqYTotGtM1VQGMLckyJw8SDCCcLlzmUBYyoJEqKOaERTm9t23rKVa6R4hrYQesft9DJEy6LpwlOQdSYMchKQdaOXr0+Pvn19OxNvep/+evvl98UWuy1W0GtOrfYLp9cnOWkvlqf3xH6xhLdkm2rLLGFyraU7n4xWCyw7REf+Hb17N5ExcJ8joto2LoYXF6TQWt41w2H9TLF0FPYdyaKsZzG9j2yjEz/LsR0tErB26iXqvNybL1+KQPfluEauM17u7Z1S5mAk3riJg/OasETjuX2v+i7p1rg51v2P2m7n3oBdD17oLYDmkUxZvRgVfDsx9ohw/ucIuaeVle2jTta4O+8DduThEueYBzt3l5doZsnxzW89e08qlQQbfM/Es3KP1BLAwQUAAIACABhZOpIFvREU74CAABVCgAAIQAAAHVuaXZlcnNhbC9mbGFzaF9za2luX3NldHRpbmdzLnhtbJVWbW/aMBD+vl+B2HfSvdJJKVJLmVSJrdVa9buTHImFY0f2hY5/P1/iNDYkwDhVwnfP4zvfG43NlsvFh8kkTpVQ+hkQucwNaTrdhGc306RGVHKWKokgcSaVLpmYLj7+bD5x1CDPsdQO9KWcDUuhdzNvPpdQnI9vc5IxQqrKisn9WuVqlrB0m2tVy+xsaMW+Ai243Frk1Y/5cjXqQHCDDwhlENPqmuQySqXBGKCQvq9IzrIES0B0nq6az4Wc3tXp1x/QdtxwbGi3n0jGaBXLIUzy9S3JOF7a28OqzElOExD+ooV++UwyChVsDzq8/P4ryShDVXX1Pz1SaZVTQkPO6SK+c4RimR0/iuqK5CyBHkSOzlbBpad5670Hcl/9uY9pXLUST5TXg4VARU8ELFDXEEfdqbWZQr091mjnAxYbJowF+Koe9GSDfmK16a4JdT3uD7xxmfl3OU0PeVWiLmHZBuwjQ0NPWC7vmmXhuX5XeRFq2Dmld6en7aG/bWKPoZ62hz4LnsGjFPtj/KGpJXVlvmOuoKcrYK0gmT1mztqdOit5WtPwGu/5TtFhSpXBwlA4L7wEqlwcNbo2pOgopliyHc8ZciV/ES7ZPyNUJo4O9K7ZhlsrRo4ChjquCdHuaT9iOob96FIZNmT7s9A/rT1P0G7xmylDZGlR2p8lM504nh0T62QaDTNoT1o46Ae5URdySqa3oF+UEr6XJtoxilQIF4NVO1xj8DjychBHw0mO3SVD2Zd1mYBe2aJx6Jom1LW4gueFsH/4yuENss7oyjJibalY2Psk4+9N6SlcCwDTadE1QHtoLWUtkAvYgXBWT9G8eOxpsbENPtZut7iGDfrj6TQHHekBvJZ0m6JvlYMV4hkGCK82rmFGazm/hpElpnlZMPbdFu6nKNjL3TKj3gv2WKNwvRTcbO3HKbRK+nfyH1BLAwQUAAIACABhZOpIhFv6tL0DAADtDwAAJgAAAHVuaXZlcnNhbC9odG1sX3B1Ymxpc2hpbmdfc2V0dGluZ3MueG1s1Vfvbts2EP/upyA09GOtpH+W1JAdBImCGHXtzFawFsMQ0OLZ4kKRGknZdT/tafZgfZIeRduJ6ySVu6TbYASOjne/u/vdHc+Kjj7mgsxAG65kO9hv7gUEZKoYl9N2cJmcPT8MiLFUMiqUhHYgVUCOOo2oKMeCm2wE1qKqIQgjTauw7SCztmiF4Xw+b3JTaHeqRGkR3zRTlYeFBgPSgg4LQRf4ZRcFmGCJUAMA/3Ill2adRoOQyCO9U6wUQDjDyCV3SVFxbnMRhF5rTNPrqValZCdKKE30dNwOfjo8dp+Vjkc65TlIR4npoNCJbYsyxl0QVIz4JyAZ8GmG0R68CsicM5u1g5d7LxwMqofbMBW4T506mBOFHEi7xM/BUkYt9Y/eoYWP1qwEXsQWkuY8TfCEuPzbwWlyNep1T+Or/iCJR1fnybuej2EHoyR+n+xglHSTXryLfl348w8X8bDX7b+9SgaDXtK9uLFCRjcIicJNxiJkVpU6hTVhkc3KfCwpF9ijX9FowGKXC6qnkKgzjlWcUGEgIH8UMP2lpILbBQ7DHg7DNUBxbApI7dCVrR1YXUJwA+cBMTCs5bonXr9Z98TB4Ubqofd+k9adUUbUWppm2Dwoq0KLwtuildpEyY3U3DMZK8HWCU2QZYG5HGtORUC4xdzS9al1DNgzLpB/Z7vfnEi7lVyaUW02OFzz6Fo57fzWVxbM7z45L7pP9VdVCkYWqiSCXwOximDhyhz/y4DcHg8y0SqvpIIaS4zgDMiMwxzYUR1HH9BFXqIl3haFAOs9/FnyT2QME6URF+gM7xaUc+PxmzsBF9SYG1C6ivGZb/pu/zR+/8wlSNmMynRHcKw25IV9Eny6IFLZlR3SkdLSQFUUxll1Vie35veXwfC8FL7Mj12MW9BPWJKn8bJLYb4ZQW23GZ1Vg+iGq4LGEeRYEo+JByneDFyWUBcwpZIoKRaEpngfGzfWM65KgxI/wB7afH+E3p5wWT1NcdWjR81A14Lc23/x8tXrnw8O37Sa4ee//n7+oNFyU10I6tz5VXVy7yqsZ/XVQvyG0QNrccv2TOncNSrbcnr3ql+upO0rPgrdQrh7t1Qr8MesllF8PDw5J8N4dNlLRq065e0rnCSbZtggE/dbr47N4DJBguNa8I7HWp1bT60/qBXg2zpaQ79LL27t0Voh4N079XcJ3r6C5xwb6H8xSfc19T8fwh8ySA//SPNj9liDBFSnGdboyer67189j0rYf4kD/7R+9dl414nCO98qGyjffEXvNL4AUEsDBBQAAgAIAGFk6kjjgzzrngEAACEGAAAfAAAAdW5pdmVyc2FsL2h0bWxfc2tpbl9zZXR0aW5ncy5qc42Uy27CMBBF93xF5G4rRJ+h3aFCJSQWldpd1YUThhDh2JbtpKSIf2/s8IgfofVs4quTO+OxPLtB1CyUoug52plvs3+z90YDrSlRwrWtkx690DqSJF/CR14AySkgB6mOv57k/ZlojVeYyI4zosY1qd8VcNnxQyxEc782JEKgDIlV4O/vELgNgD8ncNA5WHuoTqeTUilGhymjCqgaUiYKbBh09WpW94wOzCoQf6ArnIJlGpvVR54dH2IdXS5lBce0XrCMDROcbjLBSrrsy7+uOYjmzjctMHqKX2aWHcmlmiso3MSzsY5+kguQEg55H2c6gjDBCZCO78isC6hl7B/Ioatc5upIT250dGmOM/C6NJ7osDHaeHndjHX4nIKtaom7Wx0WQXANwrOa3uuwQMZL/o8L5IJluiMe6vf8hBKGlznNDqlHOoKcLlbb9nXvfFBT/hRZT4g5T2gdepJF4EnSgCYDmrLG0jGtdNIuQmn7Z5YrskBifnEKWdUod47o/WeEsFI4XRfNeGimo245yOYbxJyumoxfbqlOAZUztAb7X1BLAwQUAAIACABhZOpI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BhZOpIsuC9bWQAAABlAAAAHAAAAHVuaXZlcnNhbC9sb2NhbF9zZXR0aW5ncy54bWyzsa/IzVEoSy0qzszPs1Uy1DNQUkjNS85PycxLt1UKDXHTtVBSKC5JzEtJzMnPS7VVystXUrC347LJyU9OzAlOLSkBKixWKMhJrEwtCknNBTJKUv0Sc4Eqn61Y+GzufiV9Oy4AUEsDBBQAAgAIAPeSU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GFk6kiIplZk2QgAAOk9AAApAAAAdW5pdmVyc2FsL3NraW5fY3VzdG9taXphdGlvbl9zZXR0aW5ncy54bWztW81u48gRvucpGgoW2AUC64f6c6BRQJEtmxiZ0oq0PZMgECixbREm2QrZ0owWOuRFcsglyFvkXXLY50h1k7RIWZJJexaLYGmOB8Pq+qqqu366m4XphU+Or6xDRj3nJ4s51DcIY47/GPZ/h1BvQV0aTAISEhZW95R7x7fpF81/oJwG1JBZvm0FtsJHw34NDcUP6nbkrtqFt+ag2UCdJm7gLlJxS4GxS0m9lBQYUxt1pVc9EBHJDciC+Oy41F41M/oSoPkhCZjm2+RrX8pyp4eyM7gKLNsBvrDfbvJnl2jdqU3+oGa91WnhXUOWJKmNlJZaV2u7TueyI9cRrjVbNWk36DakhoTqrVb9sr2rdxotCd6Gl22Q0sSXbdTsNJsNddfADUAjWR6oDWXXkS7rdRm04e6lshsOB51aDdXrdamp7lptaTioIeCWQIYsdfkCSqo0kNo7eSDXuxIaKsPBsLnDKm4rLdRt4HattmsOBlKttl/c/ezSy7Wn5p5OspyvCDzqgqOjPLaqR4Krt1gHATCbxFu5FiPItzzyofLzv//58z/+U4ljUsRvwpGYkqVGRCBzfD+C96riJRkR2tPhn6Yjx/5Qma8Zo/7FgvoMTLrwaeBZbqX/+yhCYvvzIOmGBEVwD9aC7NV1xE9eWKwLohaec6AF9VaWvx3RR3oxtxZPjwFd+3YuM5fbFQlcx38C7tplR8FnFblOyDRGvIx9uMuf/LAVVKWQcPPamD+5kK41J26isSZ+CuD2Kl9fkQPoxgkdJqBynT/noCvrkWQd0JX5cx7jg5as1zr8eR3EyFcG7BJP8sZZdtfakiCrJCqKZ1F0tV4VjadVQB/5Ymdxrzv6GedSqDH+I7ewxp9cID5BrjCXl+JlE/NXDxjj18Na0vNACzg3XVxikhA5GcyU8c1E1j/PRuOr8WygXVX6SpSViKfl941292u91f6hV41xOSUZN/JolJWFhLBWLZ8s3ZyORzMQiEczHX8yK33+d2Ho+NYcaTqu9ON/FBYwmeK7Sp//nQd6O51i3ZwZI03FM82Y6WNTrMsIm1it9D/TNVpaG4IYRRuHfEFsSRCUZycgKHQdWwzwku34a5JDnzq+kTV9NsWGOdUUUxvrlb5Bg2D7ByHZWrMlBM/SCpHthNbcJbZQCyEixnl5Ae3iFIbgD1s6wEk9y/Ev8mifyveafjUzx+ORMcO6mlAqfezbSA0srqm4oKls4CnICCzYrd8Gn4noExKQ7LqFhVxrV9cj+DW5IdfO49KFX/YGayYYXDIhfg4gBA6eQtQZxv14qvI1BIXIQisrDL/QwM4ETdp1OWRrujKG0FTMlHyTi0lkg+MdfwGhQxYsh7wbbBjyFZ4Nxp8gxiE3xwVB44+Qkh8Lgj5jA3IIGzlgunynXck8I3gaJgmS5ODC4vHubpG1WACOr+bGoesQKHyFIU1ENoYXhTUZ+MdbcKQmj05keyQYFlu8PTobAqYENmxzOXRBGVKwyqPrx1vtz7OhrI2wOoNwU8f3M1NUSa7Us7bIpwxZ9sbyFwTNycJaQyZsYcx2bDHGPS9M+Nva+QlZLK4/38WlS1fxp+/eYFKm4B2xDI7IoAyOKSv2mna+bPEM3mgIj/WTVuRZgDebYChYl6fa+Nu4KHS8tRtV6W/hqGfjijrrVTvev1753fYLGGNEJXigQUUbOLQQCMNOzLcc2DzdQkBNH4K6SVTPoeDze2ghAfo4lqFT9A4xd7ByGUPuYEWLibjHA0Mz4bB1T+b89pEDLHI18tpxf/M7okvgGv6cqnPyQOG85BJrEx1kYO8S7s/j5dRRKbO1mJo5AsN1kPkYBRVIdR2P36Hyib29wclSRLtBZj73dO3aIrtd50nsCLDOa4+8PIc9BNQTVNcKk7iONqU/vdOQaIrTSO+k2AHiOUFz+yqVn+/ymIHlqXI9U2RdwfxGwfPZzY+D7OBrMjKN2UgecAmQJp7FFkvYhR/4PS+/rOhGoOKhDPLiyRvEChbL//79X/nFHNgTUVFM/WNROZD8vGriZ3l/0Skj4V9zyDHlQRYqXnIC4wtVAs1/vzI1CNBvcmWxom3Jox7/xJVLNaRA7EbZNGXl+gayxBBJQdcBnAULCrmRpx+h8ImzfqV/YwVPUDhNSt2igsTK89hkhW3YX3HXzHV8UhD+7p2IT97UJjNZVcXdH3LUdRZP0fZrwwUm/syHXPpYRJ5yLetQnQ9EEtthxWWKzS2pWlASovd9Qdgc3eueCfsPKq4FNZxlvs/4LKDuhH/ZevkpFxj4hzgI4z4L+JU+eUtzhEv6JfZd/8FyQ2BLkw5ZJ2DDhB8WY5FZ2iH3lOeOnZYbUw4Z76gL+4ISTSfNnx04hCnKQHz6TRnzTHphOVyz4qGU/BT1EKCTr+wlIEU9BBh8VxnDze4l6nAoDU0+yA2sIE3P4z3gIb6oUzFP8pbl4RaM+IfZMLVQMSHL6VGb9MXuaDoeiROa09IGV09Y3POfDzA3HDPfGoysQt53yND38Vs9H8A95jCXnI5uMQ3IwfSs+OuxDIidcSwFovbB4VJEVMS2K/KhAhcRa7HklT6soFjGhwpXGzVlTuFWST3j5awQ0hPlXFTzFE7M4jzQ51W8GIRGyX4e1Ku+WKde9ZyDerHY0/7z196cBBhCwCFJaGZpae5l8iXsThxIE5bYsSdG0wLYEmT7cEVKdKUImbASp6okqKKX9DgcLZnjkg1xY54UIbU256ffCyHJzoe2zEbkgaXLSEw5mgMpthdJEFe6fSgelMDUwEmYuJEdxUUjxbYdZs1DMfsjpSrZe/ZZfWQ3Soo0j/ZMfabswO3VI7qA99Ty96rpbRZK1JHGao5uK/p+QVfbH8qma9l0LZuuZdO1bLqWTdey6Vo2Xcuma9l0LZuuZdO1bLqWTdey6Vo2Xcuma9l0LZuuZdO1bLqWTddft+m6F52z55pSkKfpmjI9V891z1+g5boH/VY7ruKyWbZcf9WW6+uqfnsd1xhUtlx/4ZbrmaT7f+65HtIACvJO/m/u/wFQSwMEFAACAAgAYmTqSO+PBMGnGAAAi0MAABcAAAB1bml2ZXJzYWwvdW5pdmVyc2FsLnBuZ+18C1RT19YuHnvE66lwentaqwbSXttaHy0ipohAose2VKtSq5Aihl0P1agIUcIz5EFrb+0DiFURBSX1WqQlkC1FEnkk0VKJEGJUDBsIEG1IImxCTEIeOzvJ/hM89XnOuOfef/xj/P+9MAYjydrrm48155pz7qzM/fWHm+Jmz5o3KyAgYPa699/5KCDgj0BAwHTazBm+kc6vaw75XqbRP4r7a4DgGm7E9+EZ6pqNawIC6rl/cu/4o+/zf9v/fhI9ICCozf8/TUb78dOAgLUvr3tnzda8FOMghX/OkSAzS14HCsNW3/368xfN7+g3vBq6Z/cL8Npv3nyj/t03Sl5cfGzrrc9/+v4vZ19g7r4SuvuNvzbuCe7v39b9l43PV2zrEzRGYHmK0kaovGlh7i59MwlwLiuwSxxtKxqgy2BuztCBxhEVGRC7RslShq0qjDXSbyBh+QH+v4zzwlsDCXRg0N7udNEwO00XPd0/vp+WSaVQuGCYeOIjZPXk1PH48TpIC6eB4kTi5EBh9/C4q8Sd9Ixq/jT/55UbxwUm5y9zJB9Knnt4fXT25OSYl7RL/K+X5r4ETM6+dsk5a5LTjHby5OyIZZI/+N+c+sz8gu/ldkkY2/wt2SfATVWuxHp6ybrO5MORr9DWZke8PokovKfE3EoyKLb3n+5494hX2jo7f0GN+kb4JJkvfNew1oiG929WyOdvHiwpmST68vs3t2ZHr7qPf3ndFpXx7n1xPn91Y4LobCrTb6+ZR1Yk/G8Bvxy0F9OY2lHEwJMeD6MVILoyEMB++VPYQL4CNgI8qYC7uUMGKhswnLpHS0Y1YAZjexXKvFm19QHtU/0NSmKBTZArhkdPm5gGSoZGwjI8B3LLkeZcKTqYm2JloJABVHPry7gc/UmqALgG0PbGshvZ2ABdOejjNDhxcb0D+eGDn5pDQiYXePXKKlwK/USXmSDr2FlcnzbWCpkJeCmxvS5ZJNDYJ7rjpeZmpn2PtxxUArTFmspE2IFk6xqo5MjYDJakzr2t6gPwAbGLmsyZlAUwlWg9GQ2yxG6WhBh4ayxFBqXDSefRGxGHrjNZXsYWxH5hmzReTR0emli5LvvhGnmElbbmGT0s+CQfNlzUy4MLmBSg24XURca+RTJUvjrJ5NK6cRHh88S2PcKQ+C223ooU3ulUJkV5lcIznZMlvDp3ktSmTGlsiTbNfmtLPEXa+mXv6AE4bejIp5P2WtnhEbbLPZxfF8s1IC+wIsyQdzKMNEsLu5Ia4bg/D/hkogkeWR/CJ0TPRLd/cRGU6cnZSmnb5X22V8XYTvihMo2p6JGdCF04Mv7Qk7Z0vpId22b7emHlxdANVsi3COzoC4Jwgk6u1pCxbdgKSaKF9bMNVXkdfa5VfFlCj+z4W02jOVlFoN+f79yyyGbtO3SLsHWc85c1QvwmekDdl9CY3aiG8NTo27uUsY4BG7wEIfa5PHsxdCnJtJHLr+W+Scn8v/fO/6qA6zaxiWUaVWu8dtUHYeIsmwnzmi5dHnbksLkGB4P8yEQ8ZsaTwVZLp8oXkXIMhCMlW9k0gyOPDeY+5ENBulauk9FcKWBGnGwy3vy5uQi8ufPvjnPwLS0/a+59D7v2vdy5mPLeffIRd5dL1pd9dz8QPfskZOKuY9DEdkzufddREnI0kjm6hdfs8oW+/Ybn6L+TYPDbIZBlTKPlndAZlGfWr1qP2QAs23aDy54Y9Zm/iuQ6S2q2XiXe3wZzs2KvOssXGDSeQQ0leHVUkG7mMak+YiL0vaiPdNAR6fq4N6QyC7oYS+GM03ktMPbxVakBGYOY6mqSZyQaFEc9RiethKTOfLkz/O6OmOl2OeC12JxLQqpsnqzui80h1GrTY7NJuct5SHMYIPUkHYuapfvqmJ10djlPLBo6Lpz+keRNvHSII34zsBrHduDDODweemUOsJRUOXHR1hWh3I7hZ6mpreNyqdZhGSM/IHs3AqBPdAC0eYcyTymm7Sk+gzhxcWSkVnyMlsyl6GSKNYtk1bgEepHizCIODwTwYTxzuS7VklqnLJPG39Ru83okZdI2h2Xlo5Kmc/Qw+wvF5hUaoWduLeK0nZ1lSeKj+OTDbSMM4d6gWgS1eZF6q7W2niDn1leyKmjJYVR47mc3teX3zfkcZPtemyZkP7s6qArp6rZ19RgbPizDfSVcsDnoB7XI8NWFdoiJGbkvXC2zZidEXdejGbyECrwvGH3AXYs4IrGUXFLOJx4eTo1pz3ROOtX+GZTqEjBqXwbvRvM20n9/Wb5mtyevsM4YkUzf3gnpCi+wi9YcT+1mZ3XKNCuW6VDD9ZY344b2HD4SqrMUpLLwCTqHbN5uESZbW/q7y20KAehjHfVZQNCatDf6sa8Kcd9kbui8IZz3gdUXe+v9YtHkIl1qInLAkg1rxwNr3PNEPICBS9aOuloknfUE6SFL+iK8iIU+8K/TqyT66ye1u71vFOLWdzP0o4xdad4YiDCzyrisgqtwAMoeOWBlQT4H+RsZWdpD6BXcyWa1epa1EIdyijrBRtcJtUMuM6Seoz63nkZGcpdLy3qu9o/M+PhRDpcaZvQa7zVwzsE5K/pLTiVJMEZyyfdRVwXUbn2qiGQiJLfdZfDcvWm7O8uguxU6qP7LvgR2lwe2aNOlevdL6GeJjL90SquRXHqHVI7E/uwJ3RA5+/zvu2pVNrN0Yvcx5c2hoPNq6jFaxGSQPrWmzJzAcCdPH9vYlrbr37W7/wmEMVJVJkjJ15VGS49m/WopiJFCLQ9zhMAXtgrIGrc+EuS9EIjb8kS4+k8em3+5xQclDNscjnkOWYq2SAtssNQLk6X3/iQNiNFbCqKk1daCaKms+hGF5wBM82jHQl4r47evFxYe7DSZ3Smmmodhlmiv55amzt6/FBEPPZQgK79nyfYvH59Z892MlecED/LlGf683YWpo49O+Ox1z71gbFkg2UM39DY/IsTe79dFXWPByZrfviciHfHHsYEo4eOUjphtvUVg2U/8BwXA3ZoZ5Z8yY9/WwjufYDIX4CqcjJNPMGiHUiMkKeemyE6RnSI7SbbgsNmWikd7G0fTCzBLGGZ5needqNbkqb3mo8Gsu2t1MO0ID56Od16yySNZEhSxLo0nIsPz8bmoVzrxgTQrHXPFvftIMZcwe0WHk7HPl0N5zl8XCrAh9wjPuwexi5cGdtcRtg2ZDpf/PGqL7LiczaqsIALepHGbsmGfhhp9MYOkWYR3DDwtY/ROpqea46rmg0zdEkg6BP/Y6wlRl5Qhz97QIKc1TaFvQQ3robyTUqVMl/rzKN2QajEiQvdK2IaGZ4mJJKqEjeb3qC3ZiNDWWAuFIRLkACQbYpivzAGJaJ8yhbQLOyDiqtmtoi3/QJMiEJ7LRzfXH02Pk12YoVjKUUC63Sczr3fdsZSSU5q8OCR1ukXHpLC9S/FSD25RoJIwy7C61XNjBmxO8pbzOMU/LErmVDJ30dgSJmar7+EVdDgAU0tIklXHZLKLmF0MliSenY5EQbBFt7c3VvS0nUOHqZKMuCvrhJWvNdeGR8gBOk7R89JJ7c6SUjh160FjStA5WCs48zYgaIfc/SLSt4S4WzZDx+YsTHiBLd2HRfZKWj1M2IbYPkVgBuYx5LdkPVJaq1YfLQJl9pwSUAV3+1J8adQ2AQRSj+u/Lwc1Jcdglt0SN3u4YRMUsQ26nlQMqqEqI696L9qYYGpg5aP1EGx1JMCsoU2UB3nor2TC9Ve1cH1spxZOlLwZpyJcEjia1pUIkK4+3A6rQ+Us147ZDb9kYDFw+FEjug+Q7GGKR5SOHPgp1zXW4QD6vQEvm49GC4eE+IU+7S9ne4icZ9YE1SCZwnbFTk+aJ+1DBT7qsLJcUcY3Z3s+Pmgb68XthSApO2PMFR6IZNfy8C2l3CTleUUZhBoMfLY+jR0Lw3LRTvU0p/HmI4ktYfrG5ZJQ9cEiEFl6y8j9w9V66zlqTo7SuZ0md2iCTkVt0t9t6pTVha+Q3TCaytyMxKgsARhGGrcbpAKZAYZS6e9QuEpuBS81YTa46FC3Oy/qQgbmuFpPAHg0jYQo/dJG7WezaP/I0p8ydWbVU8JUmG3Ls5+y2C6meMPTSz4XCPsHftwOyW9NkZ0iO0X2n5DtNJdqXfV4tN7Ci5b1PHItFhk+qnt/Ou6Dx7+P8GVNWeeZGSuPP14CpzDN7yrZ//Og/Ikq+pzEUgpu96VU/OK4+bfNxzVqJJb4H3EDsMijAjwvBC5M5z/gvWmRrInmq61xtxaSkI5o7Icq6JGLk8tBNk6NTI38iyO+mkjjbI8UVBaMN/Gplfn6/j+Fte43vBnpOKlk6kd/qq5sZjhaNCyj3ajOHbLc6wRRtqTEqLVCFd4BxFBw6ml6oozB5lCAx/EisNmW0t6+sDLvN8b5Lsc6JLOkPrjBvWqc+sYgkXgIKgPYiEvHMjEN0abWibzEh1/B+9PneC5TMc0yUs2TWFugivZ25rl9xNc5g8IQIv3q9rYx79wqhB0pThez0Xr6n1NMDSkp6aT45j1MhbKhsq/lvR6jls4cYg/YzJZ6NRYrBFC7mZv5yN7yVyNrOPq0ksMOy9gNpj6N+BbHfUmCW2rtu4DYcdEi5TcUmvxypMbuPwoonkYAUkClLAYda4BMR7VUXwXIYp9iqheT4nwlXwkTG01TfrdCI5QcZ+YX/wibkTQvUS6rU5bx0orBqNt6OZzW5UgCtGe3P9jr+9ffL9sJsiu4+Q7le3Wdl7OKj0W9r0frzMsDB4yry9dSfSorHB0iMLNVoSw7qLfb0ooUFpbVWtfzUjm3w5E8uAJnWN3s+W4mwk67V9cO+aSw0I0kje8+f+8Tyt4yZ8/+2rG8NVEXsZ7+Q9e0iMAeZj6t+HTa8ECimKihovBeD5EUv62OKw071IPbCEWkQldbWG6XWyX7mBcG8MJMsaMPI1i17/5EuKUdwi2ApN9wwnRaPnaxx0W2Oc7eFRIyBRadOw9xGbnLrl7OQrugdNiBFPXgWGTV/uYw/FGAyr5m1EJQKTZ/WC2qU4qwfnzZI1/u+4s2TwkIA3zlKxGHruwU183bDC1rrlxTrtvfPGPAww3rlaR7ZhYyo+RrIkgyrw3ZoCLUDq2QCJQNQws10nmANTU9UMUccFnHZdBSaQ/hGQPvQLQ9Q9rudtnXGs9+/LgVWjRmQuAVXKjjZ1wkJEczC7vuhB/qOHZ22B73Yu1lgkaIHZgR9aXAoSbSs1GXOw82tI5LvzSafOUrV0rssWvrLNp90h4m5rt52OgzPuyaZ4Vs4Y6DGUFXUK71R/Ljvh06TLpYlfqEwxeB/eT/85HQLCYFu4KxIsUpXPYTFj9mzkYBq3RE5wZR2Fz78LTlNV8yPb1cMrSiNgOgMVnMJzaxI1oyJGGhjI8pykzKAngjqKxk2ftgqLq6ktHJfTXv1yfmB7u6oBHdnJS8Oy4d4aLepLEJcinS2riGh8ctx3xJPWfcbDtJrWxqzoZ7bKA8p0h1lvzEZoj23fQcmK42E1ja+ZqL7JZQ8RNO0SSDDL5YNeqPC+wo/wFfMcjNe8rTG13BaQmgsn7yfMgbnK67W07TlNQzJmqeClcIXtHJ6ytvG7VTRUMTrrE+Kk8cClhPnmdceDq2rcp5nJXCWcOaGpka+Q8b0Tk7D3jaSO6205ybN+H/P84bpwBTgCnAFGAKMAWYAkwBpgBTgCnAFGAKMAWYAkwBpgBTgCnAFGAKMAWYAvy/CtAg13LHu5YcmdBb3tv6YBRw/zYHlGAek+Zk0qsjmFx9OPJ//X6ueSkEcP4yR5DCsqmi6d++SqFovmidrVKc+Bd7GwNuP3v/sDKA+skks4CV0//l9sjL0V5UiqGTVwtFx//9BB/ItGkeIPUYaYCnj+fpUx0iue/wAbQRaGFYOhbio5BsHVQGUNliFW+yRfT29vECpscFSdm2IYdEhIvBJyA2PUTx3O8svXZHIoO4HLdWdwn5UQ62uKwxP8Yzf3seqhEZPW4l5laVSSaqIsVef9cpyIZFbLg/juS6ESk+bc33IgaNU+PdwnPdotDUXnqHLF0jLMW6erQSREEbsgltrgKPgdGt+U70G30DtwBDNRpvFP5WsqcoX5kR6GMfmu2IlRAzlAyKBRZ4Y4L/R1wt3vkZ/mLohRqRabA5G94Iyu+8DfDWAq4zeNcZGHBwtTEWDoqjWDlWHnKSl59aqPiM7ml439+lxdDurzSVSfWoXtujtpjeDSpHhDaLnbVENSlBFldOSmO73S2naBqJJlk3oDzhGMvxr9HmLI02jcCMeauGpPwps7bzuaUcRTif0ZUYlKtadlyZNRCUgtSP67Tm2xaOw3j4pNLVdZkADAUfi7pgIPGZUYFWm3JfsQg+gDh2xD6/StZlbNjKuRfIOY/bX1bhLTnlirIoz6eMh5Zx9DYHsl0Lq81FCD22JcTPfGs79HwdJxZNkd3EmYTT+zfGWG3Go9gGOzaW+UMX4DibJ2mtLC2fPjKPRP91O3cdbFobVIFS6/WmFo4w0hMSZaMPyxFHFmNg3g4RWMAXhyhPkGQNar8/hX5htk2re6WWoU4kNuxHu9rWB7HhvtJTgE2ZUQyiryz3KXFiTyw7Cd/AcK/IGJrIHV5DkomJGS5X6Ds2T16QyuDvn877uAgM3j17h0ottGuhxKAMJKcNVvNdVMcyGTSqXaiFxXxipN+P2/7GZK1Om8kfEg5L17O7UzPzFLzGJE9t/LUlnKxLOfeGvF2Qzx1v/GEPGgGILGYYUMfDhno93CPb1sxD+j0h+deVB0Du/X6h1sbQfmezKUVjf9lnmYPNZWbCIZUt4m+OzOvJ2JmzO0nfHAhFpPSSwzBvo7fh4+lpJRWI8jWZmXAYDH+bQ1mgs7Ms2n1xClyMyNSAXy06J11QzSxxF+STgG/v9xXV7fTJG/Vp3Wb4dZSjK0giZXxCc+W1Zls4sBtydc9LhtSZ97bT5NQKAUTDDiannaBw1d6G5LV7JESO8UuF25AiJp722TdVsMaRIjmeEcD+UOXQWiCOByKHtd77ZT7R0aSkeOy+/TOfpgSXACLWBkm8hI0e+MjWNGmiF7VL9ueoHKmdr9jODaFDjpQCm4psatWPpzBGqiJZraN0/0aOWdpOvj1WY5KRnAdJF60hXtfh5kpVOcuYBrSwNxC12aWgXGQAk4hoNhbOV/rbue+dfwn4rIEvwUNflXv0NK9+PoiJNagYxkcf9u04XQMgMlW0pUtYaPNWVoY/2By64px1imLzXOwP5n8QdJ5PwqykMHwD+cHVfqdfMb5aRAOwQyyh/3f3o6zCSB8PMnL2mRoRTQYZOYX8LQ8A267uIMT1+H/xNervNFAFkpyXW1pNLFOL6yee6ydY9tKOHYkskl6ZT0nnfLGaDehMVkhlIGFIy1CkRujxfPSAVLO1jsaCR6kcOxUM7HH3HY1ErsYRMz0nmPsk8bb6QihBw/UJkYhYAatjUVyfOzhdl9rDKVwin/a2phI7U7eUMw57UxN58/2G3xEuGR+OSNZYKx3HDqa9hq8wbWEtvZ3tswOxJRvFD/YfJwX6Ya8ImE01rgN/fLgR5itJmNvGff7H93quxbt/jd/uMeMxs4rk1ZIsJxD/0TyMD7usyAyokwDjcb7FrKX+LMjcOuh96XNmPvps71INFQ0//sCqULE7eI9OmTfI5SPgKkyhcSsamfmYHfCoALFLB3h1mQPaG+TZJQN1LnYT3udcUVv/rkL+bi3c9qEnX8h2VXNcLmmNJCSRhHTES/bUyqF0vPVOMMc5KuO4ZZqJlaHBqt6rgzWmMnQzi1S59oHvwf6W8/F5CVsIPVUeLXs4jv0DE8eV7N03nKFyyD0/SvDKM64Bf6oI/tac3eZknKyp/64lQRPmOOtixxx6RI1RWdCwX41slIf63scM/T4xFcVfX1Xmxj2yhHj37UA5drvHpx0gCb+lk6MiA2c/HGvKV1IOhnK5v7N3OmWkFHa8pNRC/13pJpPZZsyboY4akDf8NtnjEbwRPZBt8Xf4kn0ZVwoEFcT0e70mzLtx7YJctImHNllQHZvpgQESbLzKPc07+3eF5CwuSJNF9F67k8J7wfGt1Pkt2VSgQTu/azzCVTh+Ir54D5O4dWEA9lXJKGpdMyzr4lJYmybdccSXNumkg0bcuCHpAOAZJYMcOwy6O8FjqbDlOy5z2BWO9DJ5o6mTWb0M9k3PElDPn25bpPxGHk7geNO8cA8Cs/M8xRpnMcwJidbsypssCRYvLAbLfuvmeSdUqAbz8pNFGYOvAWU0/pA/YQa8PPefFQp5Mv/TCCz3H+Rw6vVcKJfp02aJZuZkgbEnM5clw3yrcpz2zGRdsKKpRaJdbBm7jxa9N17XZ3OWe3wpP/73R0lsHK/lR7ZDY345/P3biZLnJy80+p9F4cEEAm/w63hZSFLAOM0/vO7dTe8I/vrJ5/8GUEsDBBQAAgAIAGJk6kgrC8BtSgAAAGsAAAAbAAAAdW5pdmVyc2FsL3VuaXZlcnNhbC5wbmcueG1ss7GvyM1RKEstKs7Mz7NVMtQzULK34+WyKShKLctMLVeoAIoZ6RlAgJJCJSq3PDOlJAMoZGBujBDMSM1MzyixVbIwMIUL6gPNBABQSwECAAAUAAIACABhZOpIDmokTmIEAAAFEQAAHQAAAAAAAAABAAAAAAAAAAAAdW5pdmVyc2FsL2NvbW1vbl9tZXNzYWdlcy5sbmdQSwECAAAUAAIACABhZOpIs5FTHuYDAADcEAAAJwAAAAAAAAABAAAAAACdBAAAdW5pdmVyc2FsL2ZsYXNoX3B1Ymxpc2hpbmdfc2V0dGluZ3MueG1sUEsBAgAAFAACAAgAYWTqSBb0RFO+AgAAVQoAACEAAAAAAAAAAQAAAAAAyAgAAHVuaXZlcnNhbC9mbGFzaF9za2luX3NldHRpbmdzLnhtbFBLAQIAABQAAgAIAGFk6kiEW/q0vQMAAO0PAAAmAAAAAAAAAAEAAAAAAMULAAB1bml2ZXJzYWwvaHRtbF9wdWJsaXNoaW5nX3NldHRpbmdzLnhtbFBLAQIAABQAAgAIAGFk6kjjgzzrngEAACEGAAAfAAAAAAAAAAEAAAAAAMYPAAB1bml2ZXJzYWwvaHRtbF9za2luX3NldHRpbmdzLmpzUEsBAgAAFAACAAgAYWTqSD08L9HBAAAA5QEAABoAAAAAAAAAAQAAAAAAoREAAHVuaXZlcnNhbC9pMThuX3ByZXNldHMueG1sUEsBAgAAFAACAAgAYWTqSLLgvW1kAAAAZQAAABwAAAAAAAAAAQAAAAAAmhIAAHVuaXZlcnNhbC9sb2NhbF9zZXR0aW5ncy54bWxQSwECAAAUAAIACAD3klNHI7RO+/sCAACwCAAAFAAAAAAAAAABAAAAAAA4EwAAdW5pdmVyc2FsL3BsYXllci54bWxQSwECAAAUAAIACABhZOpIiKZWZNkIAADpPQAAKQAAAAAAAAABAAAAAABlFgAAdW5pdmVyc2FsL3NraW5fY3VzdG9taXphdGlvbl9zZXR0aW5ncy54bWxQSwECAAAUAAIACABiZOpI748EwacYAACLQwAAFwAAAAAAAAAAAAAAAACFHwAAdW5pdmVyc2FsL3VuaXZlcnNhbC5wbmdQSwECAAAUAAIACABiZOpIKwvAbUoAAABrAAAAGwAAAAAAAAABAAAAAABhOAAAdW5pdmVyc2FsL3VuaXZlcnNhbC5wbmcueG1sUEsFBgAAAAALAAsASQMAAOQ4AAAAAA=="/>
  <p:tag name="ISPRING_PRESENTATION_TITLE" val="59365c6eaa159"/>
</p:tagLst>
</file>

<file path=ppt/theme/theme1.xml><?xml version="1.0" encoding="utf-8"?>
<a:theme xmlns:a="http://schemas.openxmlformats.org/drawingml/2006/main" name="第一PPT，www.1ppt.com">
  <a:themeElements>
    <a:clrScheme name="自定义 1">
      <a:dk1>
        <a:srgbClr val="2A495A"/>
      </a:dk1>
      <a:lt1>
        <a:srgbClr val="00A2C2"/>
      </a:lt1>
      <a:dk2>
        <a:srgbClr val="ED5A00"/>
      </a:dk2>
      <a:lt2>
        <a:srgbClr val="F3F3F3"/>
      </a:lt2>
      <a:accent1>
        <a:srgbClr val="4E4B49"/>
      </a:accent1>
      <a:accent2>
        <a:srgbClr val="FFFFFF"/>
      </a:accent2>
      <a:accent3>
        <a:srgbClr val="2A495A"/>
      </a:accent3>
      <a:accent4>
        <a:srgbClr val="00A2C2"/>
      </a:accent4>
      <a:accent5>
        <a:srgbClr val="ED5A00"/>
      </a:accent5>
      <a:accent6>
        <a:srgbClr val="4E4B49"/>
      </a:accent6>
      <a:hlink>
        <a:srgbClr val="F3F3F3"/>
      </a:hlink>
      <a:folHlink>
        <a:srgbClr val="595959"/>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1872</TotalTime>
  <Words>953</Words>
  <Application>Microsoft Office PowerPoint</Application>
  <PresentationFormat>自定义</PresentationFormat>
  <Paragraphs>50</Paragraphs>
  <Slides>15</Slides>
  <Notes>14</Notes>
  <HiddenSlides>0</HiddenSlides>
  <MMClips>2</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15</vt:i4>
      </vt:variant>
    </vt:vector>
  </HeadingPairs>
  <TitlesOfParts>
    <vt:vector size="20" baseType="lpstr">
      <vt:lpstr>华文楷体</vt:lpstr>
      <vt:lpstr>微软雅黑</vt:lpstr>
      <vt:lpstr>Arial</vt:lpstr>
      <vt:lpstr>Calibri</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强烈推荐！！！    国家反诈app</vt:lpstr>
      <vt:lpstr>PowerPoint 演示文稿</vt:lpstr>
      <vt:lpstr>PowerPoint 演示文稿</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安全主题</dc:title>
  <dc:creator>第一PPT</dc:creator>
  <cp:keywords>www.1ppt.com</cp:keywords>
  <cp:lastModifiedBy>陈 凯</cp:lastModifiedBy>
  <cp:revision>361</cp:revision>
  <dcterms:created xsi:type="dcterms:W3CDTF">2013-01-25T01:44:00Z</dcterms:created>
  <dcterms:modified xsi:type="dcterms:W3CDTF">2022-12-20T14:24:40Z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AF16EAF5F6D541A9A6D45C9CE696546B</vt:lpwstr>
  </property>
</Properties>
</file>